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8" r:id="rId3"/>
    <p:sldId id="260" r:id="rId4"/>
    <p:sldId id="261" r:id="rId5"/>
    <p:sldId id="26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B8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472" autoAdjust="0"/>
  </p:normalViewPr>
  <p:slideViewPr>
    <p:cSldViewPr snapToGrid="0">
      <p:cViewPr varScale="1">
        <p:scale>
          <a:sx n="89" d="100"/>
          <a:sy n="89" d="100"/>
        </p:scale>
        <p:origin x="1434" y="7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3T14:06:18.4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90 128,'23'5'9336,"22"-24"-8370,-7 3-666,-8 9-176,50-9 179,15 5-303,50 26 725,-101-28-507,16-1-137,-50 4 154,-8 6-235,-3 4 0,-1 2 0,0-2 0,0 2 0,0-2 0,0 1 0,0 1 0,0 0 0,0 0 0,0-1 0,1 3 0,-2-1 0,-14 12 0,-41 11-5,30-12 116,-92 35 551,100-47-3478,16-2-4096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3T14:06:35.0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47 3328,'11'-47'6037,"-1"84"-4067,-8-27-1648,0 0 0,1 1 0,0-2 0,0 1 0,0-1 0,1-1 0,3 8-322,-6-14 43,0-2-1,0 2 1,0-2 0,1 1-1,-2-1 1,2 0-1,-1 0 1,0 0 0,0 0-1,0 0 1,0 0 0,0 0-1,0 0 1,1-1 0,-2 1-1,2 0 1,-1-2 0,0 0-1,0 2 1,1-3-43,25-30 311,-18 22-67,-7 9-220,0 1 1,1-1-1,-1 0 1,1 2-1,0 0 1,-1-2-1,0 2 0,1 0 1,-1 2-1,1-2 1,0 2-1,-1-2 1,0 2-1,2 1-24,-1-1 25,0 0 0,0-1 1,0 1-1,0-2 0,0 0 0,0 0 0,0 0 0,0 0 0,0 0 0,0-2 1,2 1-26,4-8 14,-1 2 0,1 2 0,1-1 0,-1 1 1,1 2-1,-1 1 0,1 0 0,-1 2 1,4 0-15,-5 2 30,0-2 1,0 0-1,0-2 1,0 1-1,6-6-30,29-4 104,1 6-104,-29 1 0,0 3 0,-1 1 0,7 1 0,89 1-5675,-110-2-810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3T14:06:42.2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1 111 9344,'27'15'405,"-26"-14"-21,-1-1 43,0 0-214,-9-7 2816,57-27-2650,-37 23-303,0 4 0,0-2 0,1 3 0,4-1-76,71-12 245,0 7 1,60 9-246,-73 15 0,22-24-107,-90 7-173,-3-2-3280,-3 7-3757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8286B-D8B6-4B7E-90F0-7BC1C33C0CFF}" type="datetimeFigureOut">
              <a:rPr lang="en-US" smtClean="0"/>
              <a:t>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1908D3-F8E7-4F02-9CD8-CFA879F50852}" type="slidenum">
              <a:rPr lang="en-US" smtClean="0"/>
              <a:t>‹#›</a:t>
            </a:fld>
            <a:endParaRPr lang="en-US"/>
          </a:p>
        </p:txBody>
      </p:sp>
    </p:spTree>
    <p:extLst>
      <p:ext uri="{BB962C8B-B14F-4D97-AF65-F5344CB8AC3E}">
        <p14:creationId xmlns:p14="http://schemas.microsoft.com/office/powerpoint/2010/main" val="2851614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What text cleaning methods did you try? Which are the ones you included in the final code?</a:t>
            </a:r>
          </a:p>
          <a:p>
            <a:r>
              <a:rPr lang="en-US" sz="1200" kern="1200" dirty="0">
                <a:solidFill>
                  <a:schemeClr val="tx1"/>
                </a:solidFill>
                <a:effectLst/>
                <a:latin typeface="+mn-lt"/>
                <a:ea typeface="+mn-ea"/>
                <a:cs typeface="+mn-cs"/>
              </a:rPr>
              <a:t>	</a:t>
            </a:r>
            <a:endParaRPr lang="en-US" dirty="0"/>
          </a:p>
          <a:p>
            <a:pPr lvl="1"/>
            <a:r>
              <a:rPr lang="en-US" dirty="0"/>
              <a:t>Diving right into our text data, we see that on the left side comment box that there needs to be quite a bit more cleanup. First, I wanted to make all of the text to be lower case which was applied by the method lower(). There was also  various punctuation marks in our unfiltered pre-processed text and so that needed to be removed, or rather, replaced with a space key.  I don’t really believe numbers add any significance or sentiments to the comments so that was removed using a regex expression, also replaced with a space key. Applying these cleanup strategies, I was able to successfully process the text data into a much cleaner dataset. </a:t>
            </a:r>
          </a:p>
          <a:p>
            <a:pPr lvl="1"/>
            <a:endParaRPr lang="en-US" dirty="0"/>
          </a:p>
          <a:p>
            <a:pPr lvl="1"/>
            <a:r>
              <a:rPr lang="en-US" dirty="0"/>
              <a:t>I didn’t notice a drastic difference in our </a:t>
            </a:r>
            <a:r>
              <a:rPr lang="en-US" dirty="0" err="1"/>
              <a:t>precison</a:t>
            </a:r>
            <a:r>
              <a:rPr lang="en-US" dirty="0"/>
              <a:t>, recall or </a:t>
            </a:r>
            <a:r>
              <a:rPr lang="en-US" dirty="0" err="1"/>
              <a:t>f1</a:t>
            </a:r>
            <a:r>
              <a:rPr lang="en-US" dirty="0"/>
              <a:t> scores using the above cleanup. But rather, I saw noticeable difference only after applying stop words which increased my  </a:t>
            </a:r>
            <a:r>
              <a:rPr lang="en-US" dirty="0" err="1"/>
              <a:t>f1</a:t>
            </a:r>
            <a:r>
              <a:rPr lang="en-US" dirty="0"/>
              <a:t> scores by 3% on the strawman model</a:t>
            </a:r>
          </a:p>
          <a:p>
            <a:pPr lv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D1908D3-F8E7-4F02-9CD8-CFA879F50852}" type="slidenum">
              <a:rPr lang="en-US" smtClean="0"/>
              <a:t>2</a:t>
            </a:fld>
            <a:endParaRPr lang="en-US"/>
          </a:p>
        </p:txBody>
      </p:sp>
    </p:spTree>
    <p:extLst>
      <p:ext uri="{BB962C8B-B14F-4D97-AF65-F5344CB8AC3E}">
        <p14:creationId xmlns:p14="http://schemas.microsoft.com/office/powerpoint/2010/main" val="1096217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 What are the features you considered using? Which features did you use in the final code?</a:t>
            </a:r>
          </a:p>
          <a:p>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As far as features, I tried using unigrams, bigrams, and both unigrams and bigrams. I found most success when analyzing for words, and less so with chars. I initially wanted to replicate or follow the description outlined by the authors of the  dataset in their Ex Machina paper,. but I ran into low memory errors. I suppose this can be expected considering the magnitude of n-grams analyzed for 1-5 chars across a large, 40 something megabyte file. So that didn’t work as planned. Rather, I stuck with the provided strawman method in analyzing for words, which gave nice results to begin with. Of course, my results were improved upon later, especially after applying a stronger machine learning method .</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How did you decide to use the ‘attack’ information from different annotators?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 What optimizations did you add in your code, if any? </a:t>
            </a:r>
          </a:p>
          <a:p>
            <a:pPr rtl="0" fontAlgn="ctr"/>
            <a:r>
              <a:rPr lang="en-US" sz="1200" b="0" i="0" kern="1200" dirty="0">
                <a:solidFill>
                  <a:schemeClr val="tx1"/>
                </a:solidFill>
                <a:effectLst/>
                <a:latin typeface="+mn-lt"/>
                <a:ea typeface="+mn-ea"/>
                <a:cs typeface="+mn-cs"/>
              </a:rPr>
              <a:t> </a:t>
            </a:r>
          </a:p>
          <a:p>
            <a:pPr rtl="0" fontAlgn="ctr"/>
            <a:r>
              <a:rPr lang="en-US" sz="1200" b="0" i="0" kern="1200" dirty="0">
                <a:solidFill>
                  <a:schemeClr val="tx1"/>
                </a:solidFill>
                <a:effectLst/>
                <a:latin typeface="+mn-lt"/>
                <a:ea typeface="+mn-ea"/>
                <a:cs typeface="+mn-cs"/>
              </a:rPr>
              <a:t>-For optimizations and how I used the “attack” information, I found that manipulating the labels mean() away from the majority affected the </a:t>
            </a:r>
            <a:r>
              <a:rPr lang="en-US" sz="1200" b="0" i="0" kern="1200" dirty="0" err="1">
                <a:solidFill>
                  <a:schemeClr val="tx1"/>
                </a:solidFill>
                <a:effectLst/>
                <a:latin typeface="+mn-lt"/>
                <a:ea typeface="+mn-ea"/>
                <a:cs typeface="+mn-cs"/>
              </a:rPr>
              <a:t>f1</a:t>
            </a:r>
            <a:r>
              <a:rPr lang="en-US" sz="1200" b="0" i="0" kern="1200" dirty="0">
                <a:solidFill>
                  <a:schemeClr val="tx1"/>
                </a:solidFill>
                <a:effectLst/>
                <a:latin typeface="+mn-lt"/>
                <a:ea typeface="+mn-ea"/>
                <a:cs typeface="+mn-cs"/>
              </a:rPr>
              <a:t> scores such that further deviation away where  attackers mean() is greater than 0.5 resulted in decreasing the </a:t>
            </a:r>
            <a:r>
              <a:rPr lang="en-US" sz="1200" b="0" i="0" kern="1200" dirty="0" err="1">
                <a:solidFill>
                  <a:schemeClr val="tx1"/>
                </a:solidFill>
                <a:effectLst/>
                <a:latin typeface="+mn-lt"/>
                <a:ea typeface="+mn-ea"/>
                <a:cs typeface="+mn-cs"/>
              </a:rPr>
              <a:t>f1</a:t>
            </a:r>
            <a:r>
              <a:rPr lang="en-US" sz="1200" b="0" i="0" kern="1200" dirty="0">
                <a:solidFill>
                  <a:schemeClr val="tx1"/>
                </a:solidFill>
                <a:effectLst/>
                <a:latin typeface="+mn-lt"/>
                <a:ea typeface="+mn-ea"/>
                <a:cs typeface="+mn-cs"/>
              </a:rPr>
              <a:t>-score for classifying nasty comments. Conversely, increasing this threshold improved </a:t>
            </a:r>
            <a:r>
              <a:rPr lang="en-US" sz="1200" b="0" i="0" kern="1200" dirty="0" err="1">
                <a:solidFill>
                  <a:schemeClr val="tx1"/>
                </a:solidFill>
                <a:effectLst/>
                <a:latin typeface="+mn-lt"/>
                <a:ea typeface="+mn-ea"/>
                <a:cs typeface="+mn-cs"/>
              </a:rPr>
              <a:t>f1</a:t>
            </a:r>
            <a:r>
              <a:rPr lang="en-US" sz="1200" b="0" i="0" kern="1200" dirty="0">
                <a:solidFill>
                  <a:schemeClr val="tx1"/>
                </a:solidFill>
                <a:effectLst/>
                <a:latin typeface="+mn-lt"/>
                <a:ea typeface="+mn-ea"/>
                <a:cs typeface="+mn-cs"/>
              </a:rPr>
              <a:t>-score for correctly classifying nice comments and ultimately improved the weighted average </a:t>
            </a:r>
            <a:r>
              <a:rPr lang="en-US" sz="1200" b="0" i="0" kern="1200" dirty="0" err="1">
                <a:solidFill>
                  <a:schemeClr val="tx1"/>
                </a:solidFill>
                <a:effectLst/>
                <a:latin typeface="+mn-lt"/>
                <a:ea typeface="+mn-ea"/>
                <a:cs typeface="+mn-cs"/>
              </a:rPr>
              <a:t>f1</a:t>
            </a:r>
            <a:r>
              <a:rPr lang="en-US" sz="1200" b="0" i="0" kern="1200" dirty="0">
                <a:solidFill>
                  <a:schemeClr val="tx1"/>
                </a:solidFill>
                <a:effectLst/>
                <a:latin typeface="+mn-lt"/>
                <a:ea typeface="+mn-ea"/>
                <a:cs typeface="+mn-cs"/>
              </a:rPr>
              <a:t> score. But even considering this, I felt it was more appropriate to maximize the correct classification for nasty comments, as I thought that classifying negative comments was more of the general purpose for this classifier. In turn, this optimization also led to the removal of comments before 2003, since there were no recorded attacks; this was marginal as that it seems approximately 8 comments were removed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D1908D3-F8E7-4F02-9CD8-CFA879F50852}" type="slidenum">
              <a:rPr lang="en-US" smtClean="0"/>
              <a:t>3</a:t>
            </a:fld>
            <a:endParaRPr lang="en-US"/>
          </a:p>
        </p:txBody>
      </p:sp>
    </p:spTree>
    <p:extLst>
      <p:ext uri="{BB962C8B-B14F-4D97-AF65-F5344CB8AC3E}">
        <p14:creationId xmlns:p14="http://schemas.microsoft.com/office/powerpoint/2010/main" val="73139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What are the ML methods you tried out, and what were your best results with each method? Which was the best ML method you saw before tuning hyperparameters?</a:t>
            </a:r>
          </a:p>
          <a:p>
            <a:r>
              <a:rPr lang="en-US" dirty="0"/>
              <a:t>As for the Machine learning methods I tried out, I used:</a:t>
            </a:r>
          </a:p>
          <a:p>
            <a:r>
              <a:rPr lang="en-US" dirty="0"/>
              <a:t>     - </a:t>
            </a:r>
            <a:r>
              <a:rPr lang="en-US" dirty="0" err="1"/>
              <a:t>MultinomialNB</a:t>
            </a:r>
            <a:r>
              <a:rPr lang="en-US" dirty="0"/>
              <a:t> (</a:t>
            </a:r>
            <a:r>
              <a:rPr lang="en-US" dirty="0" err="1"/>
              <a:t>Naieve</a:t>
            </a:r>
            <a:r>
              <a:rPr lang="en-US" dirty="0"/>
              <a:t> Bayes)</a:t>
            </a:r>
          </a:p>
          <a:p>
            <a:r>
              <a:rPr lang="en-US" dirty="0"/>
              <a:t>    - </a:t>
            </a:r>
            <a:r>
              <a:rPr lang="en-US" dirty="0" err="1"/>
              <a:t>LogisticRegression</a:t>
            </a:r>
            <a:r>
              <a:rPr lang="en-US" dirty="0"/>
              <a:t> (Second best, worked really well when trying to improve strawman method with better metrics)</a:t>
            </a:r>
          </a:p>
          <a:p>
            <a:r>
              <a:rPr lang="en-US" dirty="0"/>
              <a:t>    - However, I found </a:t>
            </a:r>
            <a:r>
              <a:rPr lang="en-US" dirty="0" err="1"/>
              <a:t>LinearSVC</a:t>
            </a:r>
            <a:r>
              <a:rPr lang="en-US" dirty="0"/>
              <a:t> to be give the Best results even at default parameters.</a:t>
            </a:r>
          </a:p>
          <a:p>
            <a:r>
              <a:rPr lang="en-US" dirty="0"/>
              <a:t>    I did try tuning hyperparameters for the </a:t>
            </a:r>
            <a:r>
              <a:rPr lang="en-US" dirty="0" err="1"/>
              <a:t>LinearSVC</a:t>
            </a:r>
            <a:r>
              <a:rPr lang="en-US" dirty="0"/>
              <a:t>, but I did not receive significantly improved results.</a:t>
            </a:r>
          </a:p>
          <a:p>
            <a:endParaRPr lang="en-US" dirty="0"/>
          </a:p>
          <a:p>
            <a:r>
              <a:rPr lang="en-US" dirty="0"/>
              <a:t>f. What hyper-parameter tuning did you do, and by how many percentage points did your accuracy go up because of hyper-parameter tuning?</a:t>
            </a:r>
          </a:p>
          <a:p>
            <a:r>
              <a:rPr lang="en-US" dirty="0"/>
              <a:t>     - Rather, I got only a slight increase of 1% is seen in our True precision, but this could be from a randomized state computation of our data. Accuracy did not change from 0.94 overall.</a:t>
            </a:r>
          </a:p>
          <a:p>
            <a:endParaRPr lang="en-US" dirty="0"/>
          </a:p>
          <a:p>
            <a:r>
              <a:rPr lang="en-US" dirty="0"/>
              <a:t>g. What did you learn from the different metrics? Did you try cross-validation?</a:t>
            </a:r>
          </a:p>
          <a:p>
            <a:r>
              <a:rPr lang="en-US" dirty="0"/>
              <a:t>    - From the metrics, it seems that the data strongly supports classifying nice comments. This makes sense since supporting comments(</a:t>
            </a:r>
            <a:r>
              <a:rPr lang="en-US" dirty="0" err="1"/>
              <a:t>30k</a:t>
            </a:r>
            <a:r>
              <a:rPr lang="en-US" dirty="0"/>
              <a:t>) are about </a:t>
            </a:r>
            <a:r>
              <a:rPr lang="en-US" dirty="0" err="1"/>
              <a:t>7x</a:t>
            </a:r>
            <a:r>
              <a:rPr lang="en-US" dirty="0"/>
              <a:t> more evident than nasty comments(</a:t>
            </a:r>
            <a:r>
              <a:rPr lang="en-US" dirty="0" err="1"/>
              <a:t>4k</a:t>
            </a:r>
            <a:r>
              <a:rPr lang="en-US" dirty="0"/>
              <a:t>) in our processed and pipelined dataset. I was unable to try cross-validation, but I did try to implement a </a:t>
            </a:r>
            <a:r>
              <a:rPr lang="en-US" dirty="0" err="1"/>
              <a:t>train_test_split</a:t>
            </a:r>
            <a:r>
              <a:rPr lang="en-US" dirty="0"/>
              <a:t> using test = 0.3 and complimentary train = 0.7. The accuracy started at 0.91 with the strawman, and I was able to raise the accuracy up to 0.94</a:t>
            </a:r>
          </a:p>
          <a:p>
            <a:endParaRPr lang="en-US" dirty="0"/>
          </a:p>
          <a:p>
            <a:r>
              <a:rPr lang="en-US" dirty="0"/>
              <a:t>h. What are your best final Result Metrics? What is the increase in accuracy compared to the strawman figure? Which model gave you this performance?</a:t>
            </a:r>
          </a:p>
          <a:p>
            <a:r>
              <a:rPr lang="en-US" dirty="0"/>
              <a:t>    - My best final result metric was getting the True </a:t>
            </a:r>
            <a:r>
              <a:rPr lang="en-US" dirty="0" err="1"/>
              <a:t>f1</a:t>
            </a:r>
            <a:r>
              <a:rPr lang="en-US" dirty="0"/>
              <a:t>-score above 0.7 which started from the strawman True </a:t>
            </a:r>
            <a:r>
              <a:rPr lang="en-US" dirty="0" err="1"/>
              <a:t>f1</a:t>
            </a:r>
            <a:r>
              <a:rPr lang="en-US" dirty="0"/>
              <a:t>-score of 0.63 which was </a:t>
            </a:r>
            <a:r>
              <a:rPr lang="en-US" dirty="0" err="1"/>
              <a:t>acchieved</a:t>
            </a:r>
            <a:r>
              <a:rPr lang="en-US" dirty="0"/>
              <a:t> using the </a:t>
            </a:r>
            <a:r>
              <a:rPr lang="en-US" dirty="0" err="1"/>
              <a:t>LinearSVC</a:t>
            </a:r>
            <a:r>
              <a:rPr lang="en-US" dirty="0"/>
              <a:t> method with default parameters.</a:t>
            </a:r>
          </a:p>
        </p:txBody>
      </p:sp>
      <p:sp>
        <p:nvSpPr>
          <p:cNvPr id="4" name="Slide Number Placeholder 3"/>
          <p:cNvSpPr>
            <a:spLocks noGrp="1"/>
          </p:cNvSpPr>
          <p:nvPr>
            <p:ph type="sldNum" sz="quarter" idx="5"/>
          </p:nvPr>
        </p:nvSpPr>
        <p:spPr/>
        <p:txBody>
          <a:bodyPr/>
          <a:lstStyle/>
          <a:p>
            <a:fld id="{7D1908D3-F8E7-4F02-9CD8-CFA879F50852}" type="slidenum">
              <a:rPr lang="en-US" smtClean="0"/>
              <a:t>4</a:t>
            </a:fld>
            <a:endParaRPr lang="en-US"/>
          </a:p>
        </p:txBody>
      </p:sp>
    </p:spTree>
    <p:extLst>
      <p:ext uri="{BB962C8B-B14F-4D97-AF65-F5344CB8AC3E}">
        <p14:creationId xmlns:p14="http://schemas.microsoft.com/office/powerpoint/2010/main" val="3639689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What are the ML methods you tried out, and what were your best results with each method? Which was the best ML method you saw before tuning hyperparameters?</a:t>
            </a:r>
          </a:p>
          <a:p>
            <a:r>
              <a:rPr lang="en-US" dirty="0"/>
              <a:t>As for the Machine learning methods I tried out, I used:</a:t>
            </a:r>
          </a:p>
          <a:p>
            <a:r>
              <a:rPr lang="en-US" dirty="0"/>
              <a:t>     - </a:t>
            </a:r>
            <a:r>
              <a:rPr lang="en-US" dirty="0" err="1"/>
              <a:t>MultinomialNB</a:t>
            </a:r>
            <a:r>
              <a:rPr lang="en-US" dirty="0"/>
              <a:t> (</a:t>
            </a:r>
            <a:r>
              <a:rPr lang="en-US" dirty="0" err="1"/>
              <a:t>Naieve</a:t>
            </a:r>
            <a:r>
              <a:rPr lang="en-US" dirty="0"/>
              <a:t> Bayes)</a:t>
            </a:r>
          </a:p>
          <a:p>
            <a:r>
              <a:rPr lang="en-US" dirty="0"/>
              <a:t>    - </a:t>
            </a:r>
            <a:r>
              <a:rPr lang="en-US" dirty="0" err="1"/>
              <a:t>LogisticRegression</a:t>
            </a:r>
            <a:r>
              <a:rPr lang="en-US" dirty="0"/>
              <a:t> (Second best, worked really well when trying to improve strawman method with better metrics)</a:t>
            </a:r>
          </a:p>
          <a:p>
            <a:r>
              <a:rPr lang="en-US" dirty="0"/>
              <a:t>    - However, I found </a:t>
            </a:r>
            <a:r>
              <a:rPr lang="en-US" dirty="0" err="1"/>
              <a:t>LinearSVC</a:t>
            </a:r>
            <a:r>
              <a:rPr lang="en-US" dirty="0"/>
              <a:t> to be give the Best results even at default parameters.</a:t>
            </a:r>
          </a:p>
          <a:p>
            <a:r>
              <a:rPr lang="en-US" dirty="0"/>
              <a:t>    I did try tuning hyperparameters for the </a:t>
            </a:r>
            <a:r>
              <a:rPr lang="en-US" dirty="0" err="1"/>
              <a:t>LinearSVC</a:t>
            </a:r>
            <a:r>
              <a:rPr lang="en-US" dirty="0"/>
              <a:t>, but I did not receive significantly improved results.</a:t>
            </a:r>
          </a:p>
          <a:p>
            <a:endParaRPr lang="en-US" dirty="0"/>
          </a:p>
          <a:p>
            <a:r>
              <a:rPr lang="en-US" dirty="0"/>
              <a:t>f. What hyper-parameter tuning did you do, and by how many percentage points did your accuracy go up because of hyper-parameter tuning?</a:t>
            </a:r>
          </a:p>
          <a:p>
            <a:r>
              <a:rPr lang="en-US" dirty="0"/>
              <a:t>     - Rather, I got only a slight increase of 1% is seen in our True precision, but this could be from a randomized state computation of our data. Accuracy did not change from 0.94 overall.</a:t>
            </a:r>
          </a:p>
          <a:p>
            <a:endParaRPr lang="en-US" dirty="0"/>
          </a:p>
          <a:p>
            <a:r>
              <a:rPr lang="en-US" dirty="0"/>
              <a:t>g. What did you learn from the different metrics? Did you try cross-validation?</a:t>
            </a:r>
          </a:p>
          <a:p>
            <a:r>
              <a:rPr lang="en-US" dirty="0"/>
              <a:t>    - From the metrics, it seems that the data strongly supports classifying nice comments. This makes sense since supporting comments(</a:t>
            </a:r>
            <a:r>
              <a:rPr lang="en-US" dirty="0" err="1"/>
              <a:t>30k</a:t>
            </a:r>
            <a:r>
              <a:rPr lang="en-US" dirty="0"/>
              <a:t>) are about </a:t>
            </a:r>
            <a:r>
              <a:rPr lang="en-US" dirty="0" err="1"/>
              <a:t>7x</a:t>
            </a:r>
            <a:r>
              <a:rPr lang="en-US" dirty="0"/>
              <a:t> more evident than nasty comments(</a:t>
            </a:r>
            <a:r>
              <a:rPr lang="en-US" dirty="0" err="1"/>
              <a:t>4k</a:t>
            </a:r>
            <a:r>
              <a:rPr lang="en-US" dirty="0"/>
              <a:t>) in our processed and pipelined dataset. I was unable to try cross-validation, but I did try to implement a </a:t>
            </a:r>
            <a:r>
              <a:rPr lang="en-US" dirty="0" err="1"/>
              <a:t>train_test_split</a:t>
            </a:r>
            <a:r>
              <a:rPr lang="en-US" dirty="0"/>
              <a:t> using test = 0.3 and complimentary train = 0.7. The accuracy started at 0.91 with the strawman, and I was able to raise the accuracy up to 0.94</a:t>
            </a:r>
          </a:p>
          <a:p>
            <a:endParaRPr lang="en-US" dirty="0"/>
          </a:p>
          <a:p>
            <a:r>
              <a:rPr lang="en-US" dirty="0"/>
              <a:t>h. What are your best final Result Metrics? What is the increase in accuracy compared to the strawman figure? Which model gave you this performance?</a:t>
            </a:r>
          </a:p>
          <a:p>
            <a:r>
              <a:rPr lang="en-US" dirty="0"/>
              <a:t>    - My best final result metric was getting the True </a:t>
            </a:r>
            <a:r>
              <a:rPr lang="en-US" dirty="0" err="1"/>
              <a:t>f1</a:t>
            </a:r>
            <a:r>
              <a:rPr lang="en-US" dirty="0"/>
              <a:t>-score above 0.7 which started from the strawman True </a:t>
            </a:r>
            <a:r>
              <a:rPr lang="en-US" dirty="0" err="1"/>
              <a:t>f1</a:t>
            </a:r>
            <a:r>
              <a:rPr lang="en-US" dirty="0"/>
              <a:t>-score of 0.63 which was </a:t>
            </a:r>
            <a:r>
              <a:rPr lang="en-US" dirty="0" err="1"/>
              <a:t>acchieved</a:t>
            </a:r>
            <a:r>
              <a:rPr lang="en-US" dirty="0"/>
              <a:t> using the </a:t>
            </a:r>
            <a:r>
              <a:rPr lang="en-US" dirty="0" err="1"/>
              <a:t>LinearSVC</a:t>
            </a:r>
            <a:r>
              <a:rPr lang="en-US" dirty="0"/>
              <a:t> method with default parameters.</a:t>
            </a:r>
          </a:p>
        </p:txBody>
      </p:sp>
      <p:sp>
        <p:nvSpPr>
          <p:cNvPr id="4" name="Slide Number Placeholder 3"/>
          <p:cNvSpPr>
            <a:spLocks noGrp="1"/>
          </p:cNvSpPr>
          <p:nvPr>
            <p:ph type="sldNum" sz="quarter" idx="5"/>
          </p:nvPr>
        </p:nvSpPr>
        <p:spPr/>
        <p:txBody>
          <a:bodyPr/>
          <a:lstStyle/>
          <a:p>
            <a:fld id="{7D1908D3-F8E7-4F02-9CD8-CFA879F50852}" type="slidenum">
              <a:rPr lang="en-US" smtClean="0"/>
              <a:t>5</a:t>
            </a:fld>
            <a:endParaRPr lang="en-US"/>
          </a:p>
        </p:txBody>
      </p:sp>
    </p:spTree>
    <p:extLst>
      <p:ext uri="{BB962C8B-B14F-4D97-AF65-F5344CB8AC3E}">
        <p14:creationId xmlns:p14="http://schemas.microsoft.com/office/powerpoint/2010/main" val="2937816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DCEA-6C1A-4095-9F00-8F55047B08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EBB844-975A-4551-AD84-5B06A09089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7EF975-32C1-4F5E-B935-9B37C976E023}"/>
              </a:ext>
            </a:extLst>
          </p:cNvPr>
          <p:cNvSpPr>
            <a:spLocks noGrp="1"/>
          </p:cNvSpPr>
          <p:nvPr>
            <p:ph type="dt" sz="half" idx="10"/>
          </p:nvPr>
        </p:nvSpPr>
        <p:spPr/>
        <p:txBody>
          <a:bodyPr/>
          <a:lstStyle/>
          <a:p>
            <a:fld id="{F8A3BFAB-671E-4F25-8378-27578F6A3EE8}" type="datetimeFigureOut">
              <a:rPr lang="en-US" smtClean="0"/>
              <a:t>12/3/2020</a:t>
            </a:fld>
            <a:endParaRPr lang="en-US"/>
          </a:p>
        </p:txBody>
      </p:sp>
      <p:sp>
        <p:nvSpPr>
          <p:cNvPr id="5" name="Footer Placeholder 4">
            <a:extLst>
              <a:ext uri="{FF2B5EF4-FFF2-40B4-BE49-F238E27FC236}">
                <a16:creationId xmlns:a16="http://schemas.microsoft.com/office/drawing/2014/main" id="{636496EA-8D72-4B16-A641-F9AFD4A16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A242F-0832-4002-B2D4-20F27D1868E7}"/>
              </a:ext>
            </a:extLst>
          </p:cNvPr>
          <p:cNvSpPr>
            <a:spLocks noGrp="1"/>
          </p:cNvSpPr>
          <p:nvPr>
            <p:ph type="sldNum" sz="quarter" idx="12"/>
          </p:nvPr>
        </p:nvSpPr>
        <p:spPr/>
        <p:txBody>
          <a:bodyPr/>
          <a:lstStyle/>
          <a:p>
            <a:fld id="{C0F87609-7DEE-4FDA-81E4-F0170CAF249F}" type="slidenum">
              <a:rPr lang="en-US" smtClean="0"/>
              <a:t>‹#›</a:t>
            </a:fld>
            <a:endParaRPr lang="en-US"/>
          </a:p>
        </p:txBody>
      </p:sp>
    </p:spTree>
    <p:extLst>
      <p:ext uri="{BB962C8B-B14F-4D97-AF65-F5344CB8AC3E}">
        <p14:creationId xmlns:p14="http://schemas.microsoft.com/office/powerpoint/2010/main" val="1947791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C38C2-EDA4-4E2F-B9A0-943436DCF1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1A51ED-5699-40C1-B60B-C36573E580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40D3E-767E-40DA-B7E0-E034A9CDAE07}"/>
              </a:ext>
            </a:extLst>
          </p:cNvPr>
          <p:cNvSpPr>
            <a:spLocks noGrp="1"/>
          </p:cNvSpPr>
          <p:nvPr>
            <p:ph type="dt" sz="half" idx="10"/>
          </p:nvPr>
        </p:nvSpPr>
        <p:spPr/>
        <p:txBody>
          <a:bodyPr/>
          <a:lstStyle/>
          <a:p>
            <a:fld id="{F8A3BFAB-671E-4F25-8378-27578F6A3EE8}" type="datetimeFigureOut">
              <a:rPr lang="en-US" smtClean="0"/>
              <a:t>12/3/2020</a:t>
            </a:fld>
            <a:endParaRPr lang="en-US"/>
          </a:p>
        </p:txBody>
      </p:sp>
      <p:sp>
        <p:nvSpPr>
          <p:cNvPr id="5" name="Footer Placeholder 4">
            <a:extLst>
              <a:ext uri="{FF2B5EF4-FFF2-40B4-BE49-F238E27FC236}">
                <a16:creationId xmlns:a16="http://schemas.microsoft.com/office/drawing/2014/main" id="{3DD80D2C-A520-4E27-9532-D7C2313F98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B2E05-695F-421F-A541-F0C203B20098}"/>
              </a:ext>
            </a:extLst>
          </p:cNvPr>
          <p:cNvSpPr>
            <a:spLocks noGrp="1"/>
          </p:cNvSpPr>
          <p:nvPr>
            <p:ph type="sldNum" sz="quarter" idx="12"/>
          </p:nvPr>
        </p:nvSpPr>
        <p:spPr/>
        <p:txBody>
          <a:bodyPr/>
          <a:lstStyle/>
          <a:p>
            <a:fld id="{C0F87609-7DEE-4FDA-81E4-F0170CAF249F}" type="slidenum">
              <a:rPr lang="en-US" smtClean="0"/>
              <a:t>‹#›</a:t>
            </a:fld>
            <a:endParaRPr lang="en-US"/>
          </a:p>
        </p:txBody>
      </p:sp>
    </p:spTree>
    <p:extLst>
      <p:ext uri="{BB962C8B-B14F-4D97-AF65-F5344CB8AC3E}">
        <p14:creationId xmlns:p14="http://schemas.microsoft.com/office/powerpoint/2010/main" val="2539769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062545-5A8E-45B1-8C08-D491EB9D5E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38707D-A801-4B32-8662-E051989D59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9C14AC-5405-44B7-ADE8-F8F45D2632FE}"/>
              </a:ext>
            </a:extLst>
          </p:cNvPr>
          <p:cNvSpPr>
            <a:spLocks noGrp="1"/>
          </p:cNvSpPr>
          <p:nvPr>
            <p:ph type="dt" sz="half" idx="10"/>
          </p:nvPr>
        </p:nvSpPr>
        <p:spPr/>
        <p:txBody>
          <a:bodyPr/>
          <a:lstStyle/>
          <a:p>
            <a:fld id="{F8A3BFAB-671E-4F25-8378-27578F6A3EE8}" type="datetimeFigureOut">
              <a:rPr lang="en-US" smtClean="0"/>
              <a:t>12/3/2020</a:t>
            </a:fld>
            <a:endParaRPr lang="en-US"/>
          </a:p>
        </p:txBody>
      </p:sp>
      <p:sp>
        <p:nvSpPr>
          <p:cNvPr id="5" name="Footer Placeholder 4">
            <a:extLst>
              <a:ext uri="{FF2B5EF4-FFF2-40B4-BE49-F238E27FC236}">
                <a16:creationId xmlns:a16="http://schemas.microsoft.com/office/drawing/2014/main" id="{B643DAE8-F09D-41DD-B712-A83CFA002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EDBD6-D812-492A-B360-C84DAA4CDF85}"/>
              </a:ext>
            </a:extLst>
          </p:cNvPr>
          <p:cNvSpPr>
            <a:spLocks noGrp="1"/>
          </p:cNvSpPr>
          <p:nvPr>
            <p:ph type="sldNum" sz="quarter" idx="12"/>
          </p:nvPr>
        </p:nvSpPr>
        <p:spPr/>
        <p:txBody>
          <a:bodyPr/>
          <a:lstStyle/>
          <a:p>
            <a:fld id="{C0F87609-7DEE-4FDA-81E4-F0170CAF249F}" type="slidenum">
              <a:rPr lang="en-US" smtClean="0"/>
              <a:t>‹#›</a:t>
            </a:fld>
            <a:endParaRPr lang="en-US"/>
          </a:p>
        </p:txBody>
      </p:sp>
    </p:spTree>
    <p:extLst>
      <p:ext uri="{BB962C8B-B14F-4D97-AF65-F5344CB8AC3E}">
        <p14:creationId xmlns:p14="http://schemas.microsoft.com/office/powerpoint/2010/main" val="2896153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15BB-9A37-4DBE-8772-258159EFC6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DD653-ED6C-4C32-B6F5-25D98BD731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A9216D-9CCD-4794-B448-C58E67AE6691}"/>
              </a:ext>
            </a:extLst>
          </p:cNvPr>
          <p:cNvSpPr>
            <a:spLocks noGrp="1"/>
          </p:cNvSpPr>
          <p:nvPr>
            <p:ph type="dt" sz="half" idx="10"/>
          </p:nvPr>
        </p:nvSpPr>
        <p:spPr/>
        <p:txBody>
          <a:bodyPr/>
          <a:lstStyle/>
          <a:p>
            <a:fld id="{F8A3BFAB-671E-4F25-8378-27578F6A3EE8}" type="datetimeFigureOut">
              <a:rPr lang="en-US" smtClean="0"/>
              <a:t>12/3/2020</a:t>
            </a:fld>
            <a:endParaRPr lang="en-US"/>
          </a:p>
        </p:txBody>
      </p:sp>
      <p:sp>
        <p:nvSpPr>
          <p:cNvPr id="5" name="Footer Placeholder 4">
            <a:extLst>
              <a:ext uri="{FF2B5EF4-FFF2-40B4-BE49-F238E27FC236}">
                <a16:creationId xmlns:a16="http://schemas.microsoft.com/office/drawing/2014/main" id="{6D2369B6-9204-4AA2-A039-8F6693AA49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43063-D5A5-4C3F-A92A-B38D422E5085}"/>
              </a:ext>
            </a:extLst>
          </p:cNvPr>
          <p:cNvSpPr>
            <a:spLocks noGrp="1"/>
          </p:cNvSpPr>
          <p:nvPr>
            <p:ph type="sldNum" sz="quarter" idx="12"/>
          </p:nvPr>
        </p:nvSpPr>
        <p:spPr/>
        <p:txBody>
          <a:bodyPr/>
          <a:lstStyle/>
          <a:p>
            <a:fld id="{C0F87609-7DEE-4FDA-81E4-F0170CAF249F}" type="slidenum">
              <a:rPr lang="en-US" smtClean="0"/>
              <a:t>‹#›</a:t>
            </a:fld>
            <a:endParaRPr lang="en-US"/>
          </a:p>
        </p:txBody>
      </p:sp>
    </p:spTree>
    <p:extLst>
      <p:ext uri="{BB962C8B-B14F-4D97-AF65-F5344CB8AC3E}">
        <p14:creationId xmlns:p14="http://schemas.microsoft.com/office/powerpoint/2010/main" val="1650290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815C-94C6-4275-96D7-0B871FEE9F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5BB138-5496-4338-93BB-F320AC6F46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B238CD-D65C-4BFE-8A0C-E8FC398F7489}"/>
              </a:ext>
            </a:extLst>
          </p:cNvPr>
          <p:cNvSpPr>
            <a:spLocks noGrp="1"/>
          </p:cNvSpPr>
          <p:nvPr>
            <p:ph type="dt" sz="half" idx="10"/>
          </p:nvPr>
        </p:nvSpPr>
        <p:spPr/>
        <p:txBody>
          <a:bodyPr/>
          <a:lstStyle/>
          <a:p>
            <a:fld id="{F8A3BFAB-671E-4F25-8378-27578F6A3EE8}" type="datetimeFigureOut">
              <a:rPr lang="en-US" smtClean="0"/>
              <a:t>12/3/2020</a:t>
            </a:fld>
            <a:endParaRPr lang="en-US"/>
          </a:p>
        </p:txBody>
      </p:sp>
      <p:sp>
        <p:nvSpPr>
          <p:cNvPr id="5" name="Footer Placeholder 4">
            <a:extLst>
              <a:ext uri="{FF2B5EF4-FFF2-40B4-BE49-F238E27FC236}">
                <a16:creationId xmlns:a16="http://schemas.microsoft.com/office/drawing/2014/main" id="{A2D7E725-8B9C-4797-A98D-7FA3F07C2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DB123-B21B-47A6-AE56-47731BF4420A}"/>
              </a:ext>
            </a:extLst>
          </p:cNvPr>
          <p:cNvSpPr>
            <a:spLocks noGrp="1"/>
          </p:cNvSpPr>
          <p:nvPr>
            <p:ph type="sldNum" sz="quarter" idx="12"/>
          </p:nvPr>
        </p:nvSpPr>
        <p:spPr/>
        <p:txBody>
          <a:bodyPr/>
          <a:lstStyle/>
          <a:p>
            <a:fld id="{C0F87609-7DEE-4FDA-81E4-F0170CAF249F}" type="slidenum">
              <a:rPr lang="en-US" smtClean="0"/>
              <a:t>‹#›</a:t>
            </a:fld>
            <a:endParaRPr lang="en-US"/>
          </a:p>
        </p:txBody>
      </p:sp>
    </p:spTree>
    <p:extLst>
      <p:ext uri="{BB962C8B-B14F-4D97-AF65-F5344CB8AC3E}">
        <p14:creationId xmlns:p14="http://schemas.microsoft.com/office/powerpoint/2010/main" val="540312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E1B9-E34A-4E29-BC93-FE4B4D9AC7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8486F6-92EB-4B36-9DE4-E285DA26D0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5A6D89-F03B-4392-A0DC-CE2F198766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9E195A-1411-4800-AFB6-D21AADDF7F1D}"/>
              </a:ext>
            </a:extLst>
          </p:cNvPr>
          <p:cNvSpPr>
            <a:spLocks noGrp="1"/>
          </p:cNvSpPr>
          <p:nvPr>
            <p:ph type="dt" sz="half" idx="10"/>
          </p:nvPr>
        </p:nvSpPr>
        <p:spPr/>
        <p:txBody>
          <a:bodyPr/>
          <a:lstStyle/>
          <a:p>
            <a:fld id="{F8A3BFAB-671E-4F25-8378-27578F6A3EE8}" type="datetimeFigureOut">
              <a:rPr lang="en-US" smtClean="0"/>
              <a:t>12/3/2020</a:t>
            </a:fld>
            <a:endParaRPr lang="en-US"/>
          </a:p>
        </p:txBody>
      </p:sp>
      <p:sp>
        <p:nvSpPr>
          <p:cNvPr id="6" name="Footer Placeholder 5">
            <a:extLst>
              <a:ext uri="{FF2B5EF4-FFF2-40B4-BE49-F238E27FC236}">
                <a16:creationId xmlns:a16="http://schemas.microsoft.com/office/drawing/2014/main" id="{5C29321D-AAA9-4458-A37B-3A0ED2546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4985C-FEF0-44E3-B57D-E7A92B994CBC}"/>
              </a:ext>
            </a:extLst>
          </p:cNvPr>
          <p:cNvSpPr>
            <a:spLocks noGrp="1"/>
          </p:cNvSpPr>
          <p:nvPr>
            <p:ph type="sldNum" sz="quarter" idx="12"/>
          </p:nvPr>
        </p:nvSpPr>
        <p:spPr/>
        <p:txBody>
          <a:bodyPr/>
          <a:lstStyle/>
          <a:p>
            <a:fld id="{C0F87609-7DEE-4FDA-81E4-F0170CAF249F}" type="slidenum">
              <a:rPr lang="en-US" smtClean="0"/>
              <a:t>‹#›</a:t>
            </a:fld>
            <a:endParaRPr lang="en-US"/>
          </a:p>
        </p:txBody>
      </p:sp>
    </p:spTree>
    <p:extLst>
      <p:ext uri="{BB962C8B-B14F-4D97-AF65-F5344CB8AC3E}">
        <p14:creationId xmlns:p14="http://schemas.microsoft.com/office/powerpoint/2010/main" val="3796009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571C9-7931-4576-9DF3-EDFB894557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1BFCD4-BE2A-410B-BB53-291C25B63B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545286-F94E-4022-9EF2-448569B5E0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3912D-5F05-4724-8B8C-1BE987948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846A3-D443-41D0-890F-52E703520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B29EA6-27DF-4189-8030-8DDE0127F6FF}"/>
              </a:ext>
            </a:extLst>
          </p:cNvPr>
          <p:cNvSpPr>
            <a:spLocks noGrp="1"/>
          </p:cNvSpPr>
          <p:nvPr>
            <p:ph type="dt" sz="half" idx="10"/>
          </p:nvPr>
        </p:nvSpPr>
        <p:spPr/>
        <p:txBody>
          <a:bodyPr/>
          <a:lstStyle/>
          <a:p>
            <a:fld id="{F8A3BFAB-671E-4F25-8378-27578F6A3EE8}" type="datetimeFigureOut">
              <a:rPr lang="en-US" smtClean="0"/>
              <a:t>12/3/2020</a:t>
            </a:fld>
            <a:endParaRPr lang="en-US"/>
          </a:p>
        </p:txBody>
      </p:sp>
      <p:sp>
        <p:nvSpPr>
          <p:cNvPr id="8" name="Footer Placeholder 7">
            <a:extLst>
              <a:ext uri="{FF2B5EF4-FFF2-40B4-BE49-F238E27FC236}">
                <a16:creationId xmlns:a16="http://schemas.microsoft.com/office/drawing/2014/main" id="{33D9192F-0605-485A-B2E5-781C191C0C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D4E312-EE7E-47D5-A860-D85881D0AF7F}"/>
              </a:ext>
            </a:extLst>
          </p:cNvPr>
          <p:cNvSpPr>
            <a:spLocks noGrp="1"/>
          </p:cNvSpPr>
          <p:nvPr>
            <p:ph type="sldNum" sz="quarter" idx="12"/>
          </p:nvPr>
        </p:nvSpPr>
        <p:spPr/>
        <p:txBody>
          <a:bodyPr/>
          <a:lstStyle/>
          <a:p>
            <a:fld id="{C0F87609-7DEE-4FDA-81E4-F0170CAF249F}" type="slidenum">
              <a:rPr lang="en-US" smtClean="0"/>
              <a:t>‹#›</a:t>
            </a:fld>
            <a:endParaRPr lang="en-US"/>
          </a:p>
        </p:txBody>
      </p:sp>
    </p:spTree>
    <p:extLst>
      <p:ext uri="{BB962C8B-B14F-4D97-AF65-F5344CB8AC3E}">
        <p14:creationId xmlns:p14="http://schemas.microsoft.com/office/powerpoint/2010/main" val="2210113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5868C-32AA-43EB-BC59-D47DE77C3D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6FDD22-5716-40A3-92AE-7B99DA3CA194}"/>
              </a:ext>
            </a:extLst>
          </p:cNvPr>
          <p:cNvSpPr>
            <a:spLocks noGrp="1"/>
          </p:cNvSpPr>
          <p:nvPr>
            <p:ph type="dt" sz="half" idx="10"/>
          </p:nvPr>
        </p:nvSpPr>
        <p:spPr/>
        <p:txBody>
          <a:bodyPr/>
          <a:lstStyle/>
          <a:p>
            <a:fld id="{F8A3BFAB-671E-4F25-8378-27578F6A3EE8}" type="datetimeFigureOut">
              <a:rPr lang="en-US" smtClean="0"/>
              <a:t>12/3/2020</a:t>
            </a:fld>
            <a:endParaRPr lang="en-US"/>
          </a:p>
        </p:txBody>
      </p:sp>
      <p:sp>
        <p:nvSpPr>
          <p:cNvPr id="4" name="Footer Placeholder 3">
            <a:extLst>
              <a:ext uri="{FF2B5EF4-FFF2-40B4-BE49-F238E27FC236}">
                <a16:creationId xmlns:a16="http://schemas.microsoft.com/office/drawing/2014/main" id="{5671F75F-C93A-4C57-B3B7-2EC8718B46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D5BB41-9D94-4B1B-B4C2-59AA2EE5D78A}"/>
              </a:ext>
            </a:extLst>
          </p:cNvPr>
          <p:cNvSpPr>
            <a:spLocks noGrp="1"/>
          </p:cNvSpPr>
          <p:nvPr>
            <p:ph type="sldNum" sz="quarter" idx="12"/>
          </p:nvPr>
        </p:nvSpPr>
        <p:spPr/>
        <p:txBody>
          <a:bodyPr/>
          <a:lstStyle/>
          <a:p>
            <a:fld id="{C0F87609-7DEE-4FDA-81E4-F0170CAF249F}" type="slidenum">
              <a:rPr lang="en-US" smtClean="0"/>
              <a:t>‹#›</a:t>
            </a:fld>
            <a:endParaRPr lang="en-US"/>
          </a:p>
        </p:txBody>
      </p:sp>
    </p:spTree>
    <p:extLst>
      <p:ext uri="{BB962C8B-B14F-4D97-AF65-F5344CB8AC3E}">
        <p14:creationId xmlns:p14="http://schemas.microsoft.com/office/powerpoint/2010/main" val="1297300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F5CA2-66E9-4932-82C2-1743859C1F77}"/>
              </a:ext>
            </a:extLst>
          </p:cNvPr>
          <p:cNvSpPr>
            <a:spLocks noGrp="1"/>
          </p:cNvSpPr>
          <p:nvPr>
            <p:ph type="dt" sz="half" idx="10"/>
          </p:nvPr>
        </p:nvSpPr>
        <p:spPr/>
        <p:txBody>
          <a:bodyPr/>
          <a:lstStyle/>
          <a:p>
            <a:fld id="{F8A3BFAB-671E-4F25-8378-27578F6A3EE8}" type="datetimeFigureOut">
              <a:rPr lang="en-US" smtClean="0"/>
              <a:t>12/3/2020</a:t>
            </a:fld>
            <a:endParaRPr lang="en-US"/>
          </a:p>
        </p:txBody>
      </p:sp>
      <p:sp>
        <p:nvSpPr>
          <p:cNvPr id="3" name="Footer Placeholder 2">
            <a:extLst>
              <a:ext uri="{FF2B5EF4-FFF2-40B4-BE49-F238E27FC236}">
                <a16:creationId xmlns:a16="http://schemas.microsoft.com/office/drawing/2014/main" id="{A5381D1B-B6F5-4AA3-B987-D83F2E2762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FFFE8C-198A-4F03-A2BF-D1AC0C18A2B8}"/>
              </a:ext>
            </a:extLst>
          </p:cNvPr>
          <p:cNvSpPr>
            <a:spLocks noGrp="1"/>
          </p:cNvSpPr>
          <p:nvPr>
            <p:ph type="sldNum" sz="quarter" idx="12"/>
          </p:nvPr>
        </p:nvSpPr>
        <p:spPr/>
        <p:txBody>
          <a:bodyPr/>
          <a:lstStyle/>
          <a:p>
            <a:fld id="{C0F87609-7DEE-4FDA-81E4-F0170CAF249F}" type="slidenum">
              <a:rPr lang="en-US" smtClean="0"/>
              <a:t>‹#›</a:t>
            </a:fld>
            <a:endParaRPr lang="en-US"/>
          </a:p>
        </p:txBody>
      </p:sp>
    </p:spTree>
    <p:extLst>
      <p:ext uri="{BB962C8B-B14F-4D97-AF65-F5344CB8AC3E}">
        <p14:creationId xmlns:p14="http://schemas.microsoft.com/office/powerpoint/2010/main" val="2390518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7425-AEB1-4D9B-8457-940862D4ED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CE1CF7-8152-471D-97F9-3900E3B70A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85971B-8DC1-4FA7-95C9-CEDB5F4CA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D46071-61C2-47C0-ACAE-B56F589D0792}"/>
              </a:ext>
            </a:extLst>
          </p:cNvPr>
          <p:cNvSpPr>
            <a:spLocks noGrp="1"/>
          </p:cNvSpPr>
          <p:nvPr>
            <p:ph type="dt" sz="half" idx="10"/>
          </p:nvPr>
        </p:nvSpPr>
        <p:spPr/>
        <p:txBody>
          <a:bodyPr/>
          <a:lstStyle/>
          <a:p>
            <a:fld id="{F8A3BFAB-671E-4F25-8378-27578F6A3EE8}" type="datetimeFigureOut">
              <a:rPr lang="en-US" smtClean="0"/>
              <a:t>12/3/2020</a:t>
            </a:fld>
            <a:endParaRPr lang="en-US"/>
          </a:p>
        </p:txBody>
      </p:sp>
      <p:sp>
        <p:nvSpPr>
          <p:cNvPr id="6" name="Footer Placeholder 5">
            <a:extLst>
              <a:ext uri="{FF2B5EF4-FFF2-40B4-BE49-F238E27FC236}">
                <a16:creationId xmlns:a16="http://schemas.microsoft.com/office/drawing/2014/main" id="{3E82C6C7-9692-42DA-955D-CE810AD0A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2DB68-1C96-430C-A6E2-91372CCCE4DF}"/>
              </a:ext>
            </a:extLst>
          </p:cNvPr>
          <p:cNvSpPr>
            <a:spLocks noGrp="1"/>
          </p:cNvSpPr>
          <p:nvPr>
            <p:ph type="sldNum" sz="quarter" idx="12"/>
          </p:nvPr>
        </p:nvSpPr>
        <p:spPr/>
        <p:txBody>
          <a:bodyPr/>
          <a:lstStyle/>
          <a:p>
            <a:fld id="{C0F87609-7DEE-4FDA-81E4-F0170CAF249F}" type="slidenum">
              <a:rPr lang="en-US" smtClean="0"/>
              <a:t>‹#›</a:t>
            </a:fld>
            <a:endParaRPr lang="en-US"/>
          </a:p>
        </p:txBody>
      </p:sp>
    </p:spTree>
    <p:extLst>
      <p:ext uri="{BB962C8B-B14F-4D97-AF65-F5344CB8AC3E}">
        <p14:creationId xmlns:p14="http://schemas.microsoft.com/office/powerpoint/2010/main" val="199560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313D0-CEDF-4422-B4F5-E039ED527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89D81B-25D0-4587-9F54-5063D8A3FC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658FD5-A962-4385-9900-4F4550E45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DF6061-04C3-464C-A17F-C904ED39FBEA}"/>
              </a:ext>
            </a:extLst>
          </p:cNvPr>
          <p:cNvSpPr>
            <a:spLocks noGrp="1"/>
          </p:cNvSpPr>
          <p:nvPr>
            <p:ph type="dt" sz="half" idx="10"/>
          </p:nvPr>
        </p:nvSpPr>
        <p:spPr/>
        <p:txBody>
          <a:bodyPr/>
          <a:lstStyle/>
          <a:p>
            <a:fld id="{F8A3BFAB-671E-4F25-8378-27578F6A3EE8}" type="datetimeFigureOut">
              <a:rPr lang="en-US" smtClean="0"/>
              <a:t>12/3/2020</a:t>
            </a:fld>
            <a:endParaRPr lang="en-US"/>
          </a:p>
        </p:txBody>
      </p:sp>
      <p:sp>
        <p:nvSpPr>
          <p:cNvPr id="6" name="Footer Placeholder 5">
            <a:extLst>
              <a:ext uri="{FF2B5EF4-FFF2-40B4-BE49-F238E27FC236}">
                <a16:creationId xmlns:a16="http://schemas.microsoft.com/office/drawing/2014/main" id="{65175BCF-2187-4340-B3F2-FB1B67FB5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5BBF9-DC33-48A2-9155-37CD2E8617FB}"/>
              </a:ext>
            </a:extLst>
          </p:cNvPr>
          <p:cNvSpPr>
            <a:spLocks noGrp="1"/>
          </p:cNvSpPr>
          <p:nvPr>
            <p:ph type="sldNum" sz="quarter" idx="12"/>
          </p:nvPr>
        </p:nvSpPr>
        <p:spPr/>
        <p:txBody>
          <a:bodyPr/>
          <a:lstStyle/>
          <a:p>
            <a:fld id="{C0F87609-7DEE-4FDA-81E4-F0170CAF249F}" type="slidenum">
              <a:rPr lang="en-US" smtClean="0"/>
              <a:t>‹#›</a:t>
            </a:fld>
            <a:endParaRPr lang="en-US"/>
          </a:p>
        </p:txBody>
      </p:sp>
    </p:spTree>
    <p:extLst>
      <p:ext uri="{BB962C8B-B14F-4D97-AF65-F5344CB8AC3E}">
        <p14:creationId xmlns:p14="http://schemas.microsoft.com/office/powerpoint/2010/main" val="1122623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0F7CF8-9AF1-42CF-8DF7-86B68C612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C2AF29-CA5D-4574-A5CD-304A2AF28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A213B0-B55C-4D03-9A78-277F3BF266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A3BFAB-671E-4F25-8378-27578F6A3EE8}" type="datetimeFigureOut">
              <a:rPr lang="en-US" smtClean="0"/>
              <a:t>12/3/2020</a:t>
            </a:fld>
            <a:endParaRPr lang="en-US"/>
          </a:p>
        </p:txBody>
      </p:sp>
      <p:sp>
        <p:nvSpPr>
          <p:cNvPr id="5" name="Footer Placeholder 4">
            <a:extLst>
              <a:ext uri="{FF2B5EF4-FFF2-40B4-BE49-F238E27FC236}">
                <a16:creationId xmlns:a16="http://schemas.microsoft.com/office/drawing/2014/main" id="{96302A71-6FA9-42F3-99B2-6C1421B8A9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D68B38-7031-4CA9-A9F5-622985BC03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87609-7DEE-4FDA-81E4-F0170CAF249F}" type="slidenum">
              <a:rPr lang="en-US" smtClean="0"/>
              <a:t>‹#›</a:t>
            </a:fld>
            <a:endParaRPr lang="en-US"/>
          </a:p>
        </p:txBody>
      </p:sp>
    </p:spTree>
    <p:extLst>
      <p:ext uri="{BB962C8B-B14F-4D97-AF65-F5344CB8AC3E}">
        <p14:creationId xmlns:p14="http://schemas.microsoft.com/office/powerpoint/2010/main" val="983982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customXml" Target="../ink/ink1.xml"/><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customXml" Target="../ink/ink3.xml"/><Relationship Id="rId4" Type="http://schemas.openxmlformats.org/officeDocument/2006/relationships/notesSlide" Target="../notesSlides/notesSlide3.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CAA62BEC-1469-4B00-95AD-D1A143A1C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10">
            <a:extLst>
              <a:ext uri="{FF2B5EF4-FFF2-40B4-BE49-F238E27FC236}">
                <a16:creationId xmlns:a16="http://schemas.microsoft.com/office/drawing/2014/main" id="{F5234BC6-A312-4CC2-8595-76AC06FF67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224F8F7-6668-4BB7-BAF5-AF1124FE6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66D75705-0E42-40BD-A8CB-10425053209C}"/>
              </a:ext>
            </a:extLst>
          </p:cNvPr>
          <p:cNvSpPr txBox="1">
            <a:spLocks/>
          </p:cNvSpPr>
          <p:nvPr/>
        </p:nvSpPr>
        <p:spPr>
          <a:xfrm>
            <a:off x="470925" y="433447"/>
            <a:ext cx="3793344" cy="183327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rgbClr val="FFFFFF"/>
                </a:solidFill>
              </a:rPr>
              <a:t>An ML approach to filtering distasteful Wiki comments</a:t>
            </a:r>
          </a:p>
        </p:txBody>
      </p:sp>
      <p:cxnSp>
        <p:nvCxnSpPr>
          <p:cNvPr id="8" name="Straight Connector 7">
            <a:extLst>
              <a:ext uri="{FF2B5EF4-FFF2-40B4-BE49-F238E27FC236}">
                <a16:creationId xmlns:a16="http://schemas.microsoft.com/office/drawing/2014/main" id="{FB6DAD12-B70B-426F-9B93-84E9E1375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9F2DBAC8-24BB-416A-A370-8DB9391EC21A}"/>
              </a:ext>
            </a:extLst>
          </p:cNvPr>
          <p:cNvSpPr txBox="1">
            <a:spLocks/>
          </p:cNvSpPr>
          <p:nvPr/>
        </p:nvSpPr>
        <p:spPr>
          <a:xfrm>
            <a:off x="643467" y="2546224"/>
            <a:ext cx="3448259" cy="3342747"/>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dirty="0">
                <a:solidFill>
                  <a:srgbClr val="FFFFFF"/>
                </a:solidFill>
              </a:rPr>
              <a:t>Joffrey Inocencio, Align</a:t>
            </a:r>
          </a:p>
          <a:p>
            <a:pPr>
              <a:lnSpc>
                <a:spcPct val="100000"/>
              </a:lnSpc>
            </a:pPr>
            <a:r>
              <a:rPr lang="en-US" sz="1800" dirty="0">
                <a:solidFill>
                  <a:srgbClr val="FFFFFF"/>
                </a:solidFill>
              </a:rPr>
              <a:t>Northeastern University - Seattle</a:t>
            </a:r>
          </a:p>
          <a:p>
            <a:pPr>
              <a:lnSpc>
                <a:spcPct val="100000"/>
              </a:lnSpc>
            </a:pPr>
            <a:r>
              <a:rPr lang="en-US" sz="1800" dirty="0" err="1">
                <a:solidFill>
                  <a:srgbClr val="FFFFFF"/>
                </a:solidFill>
              </a:rPr>
              <a:t>CS5100</a:t>
            </a:r>
            <a:r>
              <a:rPr lang="en-US" sz="1800" dirty="0">
                <a:solidFill>
                  <a:srgbClr val="FFFFFF"/>
                </a:solidFill>
              </a:rPr>
              <a:t> – AI Foundations</a:t>
            </a:r>
          </a:p>
          <a:p>
            <a:pPr>
              <a:lnSpc>
                <a:spcPct val="100000"/>
              </a:lnSpc>
            </a:pPr>
            <a:r>
              <a:rPr lang="en-US" sz="1800" dirty="0">
                <a:solidFill>
                  <a:srgbClr val="FFFFFF"/>
                </a:solidFill>
              </a:rPr>
              <a:t>Dec 3, 2020</a:t>
            </a:r>
          </a:p>
        </p:txBody>
      </p:sp>
      <p:pic>
        <p:nvPicPr>
          <p:cNvPr id="10" name="Picture 3" descr="Diagram&#10;&#10;Description automatically generated">
            <a:extLst>
              <a:ext uri="{FF2B5EF4-FFF2-40B4-BE49-F238E27FC236}">
                <a16:creationId xmlns:a16="http://schemas.microsoft.com/office/drawing/2014/main" id="{15E66295-1CF5-4D66-8E35-B917037FA078}"/>
              </a:ext>
            </a:extLst>
          </p:cNvPr>
          <p:cNvPicPr>
            <a:picLocks noChangeAspect="1"/>
          </p:cNvPicPr>
          <p:nvPr/>
        </p:nvPicPr>
        <p:blipFill rotWithShape="1">
          <a:blip r:embed="rId4"/>
          <a:srcRect l="14544" r="-2" b="-2"/>
          <a:stretch/>
        </p:blipFill>
        <p:spPr>
          <a:xfrm>
            <a:off x="4654296" y="10"/>
            <a:ext cx="7537703" cy="6857990"/>
          </a:xfrm>
          <a:prstGeom prst="rect">
            <a:avLst/>
          </a:prstGeom>
        </p:spPr>
      </p:pic>
      <p:pic>
        <p:nvPicPr>
          <p:cNvPr id="11" name="Picture 10">
            <a:extLst>
              <a:ext uri="{FF2B5EF4-FFF2-40B4-BE49-F238E27FC236}">
                <a16:creationId xmlns:a16="http://schemas.microsoft.com/office/drawing/2014/main" id="{CB8013F5-6DE0-4563-9187-43D1BBB296DD}"/>
              </a:ext>
            </a:extLst>
          </p:cNvPr>
          <p:cNvPicPr>
            <a:picLocks noChangeAspect="1"/>
          </p:cNvPicPr>
          <p:nvPr/>
        </p:nvPicPr>
        <p:blipFill>
          <a:blip r:embed="rId5">
            <a:alphaModFix amt="20000"/>
            <a:extLst>
              <a:ext uri="{BEBA8EAE-BF5A-486C-A8C5-ECC9F3942E4B}">
                <a14:imgProps xmlns:a14="http://schemas.microsoft.com/office/drawing/2010/main">
                  <a14:imgLayer r:embed="rId6">
                    <a14:imgEffect>
                      <a14:artisticChalkSketch/>
                    </a14:imgEffect>
                  </a14:imgLayer>
                </a14:imgProps>
              </a:ext>
            </a:extLst>
          </a:blip>
          <a:stretch>
            <a:fillRect/>
          </a:stretch>
        </p:blipFill>
        <p:spPr>
          <a:xfrm>
            <a:off x="4565591" y="1316867"/>
            <a:ext cx="5974981" cy="5541133"/>
          </a:xfrm>
          <a:prstGeom prst="ellipse">
            <a:avLst/>
          </a:prstGeom>
          <a:ln>
            <a:noFill/>
          </a:ln>
          <a:effectLst>
            <a:softEdge rad="112500"/>
          </a:effectLst>
        </p:spPr>
      </p:pic>
      <p:pic>
        <p:nvPicPr>
          <p:cNvPr id="13" name="Audio 12">
            <a:hlinkClick r:id="" action="ppaction://media"/>
            <a:extLst>
              <a:ext uri="{FF2B5EF4-FFF2-40B4-BE49-F238E27FC236}">
                <a16:creationId xmlns:a16="http://schemas.microsoft.com/office/drawing/2014/main" id="{7E14BF04-7552-4DC1-8BFD-1E68536F973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80360816"/>
      </p:ext>
    </p:extLst>
  </p:cSld>
  <p:clrMapOvr>
    <a:masterClrMapping/>
  </p:clrMapOvr>
  <mc:AlternateContent xmlns:mc="http://schemas.openxmlformats.org/markup-compatibility/2006">
    <mc:Choice xmlns:p14="http://schemas.microsoft.com/office/powerpoint/2010/main" Requires="p14">
      <p:transition spd="slow" p14:dur="2000" advTm="14997"/>
    </mc:Choice>
    <mc:Fallback>
      <p:transition spd="slow" advTm="14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itle 1">
            <a:extLst>
              <a:ext uri="{FF2B5EF4-FFF2-40B4-BE49-F238E27FC236}">
                <a16:creationId xmlns:a16="http://schemas.microsoft.com/office/drawing/2014/main" id="{F38B5CE3-ECF8-4389-9F80-2748978571DC}"/>
              </a:ext>
            </a:extLst>
          </p:cNvPr>
          <p:cNvSpPr txBox="1">
            <a:spLocks/>
          </p:cNvSpPr>
          <p:nvPr/>
        </p:nvSpPr>
        <p:spPr>
          <a:xfrm>
            <a:off x="524256" y="491260"/>
            <a:ext cx="6594189"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a:solidFill>
                  <a:srgbClr val="FFFFFF"/>
                </a:solidFill>
              </a:rPr>
              <a:t>Text Cleanup</a:t>
            </a:r>
          </a:p>
        </p:txBody>
      </p:sp>
      <p:sp>
        <p:nvSpPr>
          <p:cNvPr id="37" name="Rectangle 36">
            <a:extLst>
              <a:ext uri="{FF2B5EF4-FFF2-40B4-BE49-F238E27FC236}">
                <a16:creationId xmlns:a16="http://schemas.microsoft.com/office/drawing/2014/main" id="{33B81349-3A7E-4A66-9ED9-66E6F8E29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3" y="2454901"/>
            <a:ext cx="3441163" cy="4080255"/>
          </a:xfrm>
          <a:prstGeom prst="rect">
            <a:avLst/>
          </a:prstGeom>
          <a:solidFill>
            <a:srgbClr val="00D9FA">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A37A7FF-19A5-40D8-8D0C-E780CBD33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1468" y="2454900"/>
            <a:ext cx="3441163" cy="4080255"/>
          </a:xfrm>
          <a:prstGeom prst="rect">
            <a:avLst/>
          </a:prstGeom>
          <a:solidFill>
            <a:srgbClr val="00D9FA">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F9F90F12-FA96-4480-BAF6-F220AEFBE477}"/>
              </a:ext>
            </a:extLst>
          </p:cNvPr>
          <p:cNvPicPr>
            <a:picLocks noChangeAspect="1"/>
          </p:cNvPicPr>
          <p:nvPr/>
        </p:nvPicPr>
        <p:blipFill>
          <a:blip r:embed="rId5"/>
          <a:stretch>
            <a:fillRect/>
          </a:stretch>
        </p:blipFill>
        <p:spPr>
          <a:xfrm>
            <a:off x="477396" y="2686874"/>
            <a:ext cx="3141515" cy="35846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 name="Rectangle 4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F9FD3F0-5A36-418D-B881-27EADDE3868F}"/>
              </a:ext>
            </a:extLst>
          </p:cNvPr>
          <p:cNvSpPr/>
          <p:nvPr/>
        </p:nvSpPr>
        <p:spPr>
          <a:xfrm>
            <a:off x="7956057" y="762984"/>
            <a:ext cx="3515128" cy="402163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400" dirty="0">
                <a:solidFill>
                  <a:srgbClr val="FFFFFF"/>
                </a:solidFill>
              </a:rPr>
              <a:t>Make text all lower case</a:t>
            </a:r>
          </a:p>
          <a:p>
            <a:pPr marL="285750" indent="-228600">
              <a:lnSpc>
                <a:spcPct val="90000"/>
              </a:lnSpc>
              <a:spcAft>
                <a:spcPts val="600"/>
              </a:spcAft>
              <a:buFont typeface="Arial" panose="020B0604020202020204" pitchFamily="34" charset="0"/>
              <a:buChar char="•"/>
            </a:pPr>
            <a:r>
              <a:rPr lang="en-US" sz="2400" dirty="0">
                <a:solidFill>
                  <a:srgbClr val="FFFFFF"/>
                </a:solidFill>
              </a:rPr>
              <a:t>Remove punctuation</a:t>
            </a:r>
          </a:p>
          <a:p>
            <a:pPr marL="285750" indent="-228600">
              <a:lnSpc>
                <a:spcPct val="90000"/>
              </a:lnSpc>
              <a:spcAft>
                <a:spcPts val="600"/>
              </a:spcAft>
              <a:buFont typeface="Arial" panose="020B0604020202020204" pitchFamily="34" charset="0"/>
              <a:buChar char="•"/>
            </a:pPr>
            <a:r>
              <a:rPr lang="en-US" sz="2400" dirty="0">
                <a:solidFill>
                  <a:srgbClr val="FFFFFF"/>
                </a:solidFill>
              </a:rPr>
              <a:t>Remove numerical values</a:t>
            </a:r>
          </a:p>
          <a:p>
            <a:pPr marL="57150">
              <a:lnSpc>
                <a:spcPct val="90000"/>
              </a:lnSpc>
              <a:spcAft>
                <a:spcPts val="600"/>
              </a:spcAft>
            </a:pPr>
            <a:endParaRPr lang="en-US" sz="2400" dirty="0">
              <a:solidFill>
                <a:srgbClr val="FFFFFF"/>
              </a:solidFill>
            </a:endParaRPr>
          </a:p>
          <a:p>
            <a:pPr marL="285750" indent="-228600">
              <a:lnSpc>
                <a:spcPct val="90000"/>
              </a:lnSpc>
              <a:spcAft>
                <a:spcPts val="600"/>
              </a:spcAft>
              <a:buFont typeface="Arial" panose="020B0604020202020204" pitchFamily="34" charset="0"/>
              <a:buChar char="•"/>
            </a:pPr>
            <a:r>
              <a:rPr lang="en-US" sz="2400" dirty="0">
                <a:solidFill>
                  <a:srgbClr val="FFFFFF"/>
                </a:solidFill>
              </a:rPr>
              <a:t>Remove stop words   (via </a:t>
            </a:r>
            <a:r>
              <a:rPr lang="en-US" sz="2400" dirty="0" err="1">
                <a:solidFill>
                  <a:srgbClr val="FFFFFF"/>
                </a:solidFill>
              </a:rPr>
              <a:t>TfidfVectorizer</a:t>
            </a:r>
            <a:r>
              <a:rPr lang="en-US" sz="2400" dirty="0">
                <a:solidFill>
                  <a:srgbClr val="FFFFFF"/>
                </a:solidFill>
              </a:rPr>
              <a:t>) </a:t>
            </a:r>
          </a:p>
          <a:p>
            <a:pPr marL="57150">
              <a:lnSpc>
                <a:spcPct val="90000"/>
              </a:lnSpc>
              <a:spcAft>
                <a:spcPts val="600"/>
              </a:spcAft>
            </a:pPr>
            <a:endParaRPr lang="en-US" sz="2400" dirty="0">
              <a:solidFill>
                <a:srgbClr val="FFFFFF"/>
              </a:solidFill>
            </a:endParaRPr>
          </a:p>
          <a:p>
            <a:pPr marL="285750" indent="-228600">
              <a:lnSpc>
                <a:spcPct val="90000"/>
              </a:lnSpc>
              <a:spcAft>
                <a:spcPts val="600"/>
              </a:spcAft>
              <a:buFont typeface="Arial" panose="020B0604020202020204" pitchFamily="34" charset="0"/>
              <a:buChar char="•"/>
            </a:pPr>
            <a:r>
              <a:rPr lang="en-US" sz="2400" dirty="0">
                <a:solidFill>
                  <a:srgbClr val="FFFFFF"/>
                </a:solidFill>
              </a:rPr>
              <a:t>Optimizations</a:t>
            </a:r>
          </a:p>
        </p:txBody>
      </p:sp>
      <p:pic>
        <p:nvPicPr>
          <p:cNvPr id="43" name="Picture 42">
            <a:extLst>
              <a:ext uri="{FF2B5EF4-FFF2-40B4-BE49-F238E27FC236}">
                <a16:creationId xmlns:a16="http://schemas.microsoft.com/office/drawing/2014/main" id="{7EB3D545-F1ED-4796-9E6E-CED1F93EEB49}"/>
              </a:ext>
            </a:extLst>
          </p:cNvPr>
          <p:cNvPicPr>
            <a:picLocks noChangeAspect="1"/>
          </p:cNvPicPr>
          <p:nvPr/>
        </p:nvPicPr>
        <p:blipFill>
          <a:blip r:embed="rId6"/>
          <a:stretch>
            <a:fillRect/>
          </a:stretch>
        </p:blipFill>
        <p:spPr>
          <a:xfrm>
            <a:off x="4169428" y="2686873"/>
            <a:ext cx="3023835" cy="35846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2" name="Rectangle 31">
            <a:extLst>
              <a:ext uri="{FF2B5EF4-FFF2-40B4-BE49-F238E27FC236}">
                <a16:creationId xmlns:a16="http://schemas.microsoft.com/office/drawing/2014/main" id="{22848C75-8C44-4211-AA0B-8218232B451A}"/>
              </a:ext>
            </a:extLst>
          </p:cNvPr>
          <p:cNvSpPr/>
          <p:nvPr/>
        </p:nvSpPr>
        <p:spPr>
          <a:xfrm>
            <a:off x="7553753" y="5060276"/>
            <a:ext cx="4160851" cy="1200329"/>
          </a:xfrm>
          <a:prstGeom prst="rect">
            <a:avLst/>
          </a:prstGeom>
        </p:spPr>
        <p:txBody>
          <a:bodyPr wrap="square">
            <a:spAutoFit/>
          </a:bodyPr>
          <a:lstStyle/>
          <a:p>
            <a:r>
              <a:rPr lang="en-US" dirty="0">
                <a:solidFill>
                  <a:schemeClr val="bg1"/>
                </a:solidFill>
                <a:latin typeface="Courier New" panose="02070309020205020404" pitchFamily="49" charset="0"/>
                <a:cs typeface="Courier New" panose="02070309020205020404" pitchFamily="49" charset="0"/>
              </a:rPr>
              <a:t>lambda x: </a:t>
            </a:r>
          </a:p>
          <a:p>
            <a:r>
              <a:rPr lang="en-US" dirty="0" err="1">
                <a:solidFill>
                  <a:schemeClr val="bg1"/>
                </a:solidFill>
                <a:latin typeface="Courier New" panose="02070309020205020404" pitchFamily="49" charset="0"/>
                <a:cs typeface="Courier New" panose="02070309020205020404" pitchFamily="49" charset="0"/>
              </a:rPr>
              <a:t>x.lower</a:t>
            </a:r>
            <a:r>
              <a:rPr lang="en-US" dirty="0">
                <a:solidFill>
                  <a:schemeClr val="bg1"/>
                </a:solidFill>
                <a:latin typeface="Courier New" panose="02070309020205020404" pitchFamily="49" charset="0"/>
                <a:cs typeface="Courier New" panose="02070309020205020404" pitchFamily="49" charset="0"/>
              </a:rPr>
              <a:t>()</a:t>
            </a:r>
          </a:p>
          <a:p>
            <a:r>
              <a:rPr lang="en-US" dirty="0" err="1">
                <a:solidFill>
                  <a:schemeClr val="bg1"/>
                </a:solidFill>
                <a:latin typeface="Courier New" panose="02070309020205020404" pitchFamily="49" charset="0"/>
                <a:cs typeface="Courier New" panose="02070309020205020404" pitchFamily="49" charset="0"/>
              </a:rPr>
              <a:t>re.sub</a:t>
            </a:r>
            <a:r>
              <a:rPr lang="en-US" dirty="0">
                <a:solidFill>
                  <a:schemeClr val="bg1"/>
                </a:solidFill>
                <a:latin typeface="Courier New" panose="02070309020205020404" pitchFamily="49" charset="0"/>
                <a:cs typeface="Courier New" panose="02070309020205020404" pitchFamily="49" charset="0"/>
              </a:rPr>
              <a:t>(string.punctuation)</a:t>
            </a:r>
          </a:p>
          <a:p>
            <a:r>
              <a:rPr lang="en-US" dirty="0">
                <a:solidFill>
                  <a:schemeClr val="bg1"/>
                </a:solidFill>
                <a:latin typeface="Courier New" panose="02070309020205020404" pitchFamily="49" charset="0"/>
                <a:cs typeface="Courier New" panose="02070309020205020404" pitchFamily="49" charset="0"/>
              </a:rPr>
              <a:t>'\w*\d\w*'</a:t>
            </a:r>
          </a:p>
        </p:txBody>
      </p:sp>
      <p:sp>
        <p:nvSpPr>
          <p:cNvPr id="33" name="TextBox 32">
            <a:extLst>
              <a:ext uri="{FF2B5EF4-FFF2-40B4-BE49-F238E27FC236}">
                <a16:creationId xmlns:a16="http://schemas.microsoft.com/office/drawing/2014/main" id="{B205B1D3-B1EC-45F5-AA04-C02FB0F48F84}"/>
              </a:ext>
            </a:extLst>
          </p:cNvPr>
          <p:cNvSpPr txBox="1"/>
          <p:nvPr/>
        </p:nvSpPr>
        <p:spPr>
          <a:xfrm>
            <a:off x="1036159" y="2862944"/>
            <a:ext cx="1950021" cy="369332"/>
          </a:xfrm>
          <a:prstGeom prst="rect">
            <a:avLst/>
          </a:prstGeom>
          <a:noFill/>
        </p:spPr>
        <p:txBody>
          <a:bodyPr wrap="none" rtlCol="0">
            <a:spAutoFit/>
          </a:bodyPr>
          <a:lstStyle/>
          <a:p>
            <a:r>
              <a:rPr lang="en-US" dirty="0"/>
              <a:t>Pre-processed Text</a:t>
            </a:r>
          </a:p>
        </p:txBody>
      </p:sp>
      <p:sp>
        <p:nvSpPr>
          <p:cNvPr id="45" name="TextBox 44">
            <a:extLst>
              <a:ext uri="{FF2B5EF4-FFF2-40B4-BE49-F238E27FC236}">
                <a16:creationId xmlns:a16="http://schemas.microsoft.com/office/drawing/2014/main" id="{235A16C1-C46C-4D2D-AE74-5189546C07F7}"/>
              </a:ext>
            </a:extLst>
          </p:cNvPr>
          <p:cNvSpPr txBox="1"/>
          <p:nvPr/>
        </p:nvSpPr>
        <p:spPr>
          <a:xfrm>
            <a:off x="4879495" y="2862944"/>
            <a:ext cx="1565108" cy="369332"/>
          </a:xfrm>
          <a:prstGeom prst="rect">
            <a:avLst/>
          </a:prstGeom>
          <a:noFill/>
        </p:spPr>
        <p:txBody>
          <a:bodyPr wrap="none" rtlCol="0">
            <a:spAutoFit/>
          </a:bodyPr>
          <a:lstStyle/>
          <a:p>
            <a:r>
              <a:rPr lang="en-US" dirty="0"/>
              <a:t>Processed Text</a:t>
            </a:r>
          </a:p>
        </p:txBody>
      </p:sp>
      <p:pic>
        <p:nvPicPr>
          <p:cNvPr id="46" name="Audio 45">
            <a:hlinkClick r:id="" action="ppaction://media"/>
            <a:extLst>
              <a:ext uri="{FF2B5EF4-FFF2-40B4-BE49-F238E27FC236}">
                <a16:creationId xmlns:a16="http://schemas.microsoft.com/office/drawing/2014/main" id="{0BDA87F2-E433-42B1-B5D9-E087FEBA5B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27553606"/>
      </p:ext>
    </p:extLst>
  </p:cSld>
  <p:clrMapOvr>
    <a:masterClrMapping/>
  </p:clrMapOvr>
  <mc:AlternateContent xmlns:mc="http://schemas.openxmlformats.org/markup-compatibility/2006">
    <mc:Choice xmlns:p14="http://schemas.microsoft.com/office/powerpoint/2010/main" Requires="p14">
      <p:transition spd="slow" p14:dur="2000" advTm="52654"/>
    </mc:Choice>
    <mc:Fallback>
      <p:transition spd="slow" advTm="52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itle 1">
            <a:extLst>
              <a:ext uri="{FF2B5EF4-FFF2-40B4-BE49-F238E27FC236}">
                <a16:creationId xmlns:a16="http://schemas.microsoft.com/office/drawing/2014/main" id="{F38B5CE3-ECF8-4389-9F80-2748978571DC}"/>
              </a:ext>
            </a:extLst>
          </p:cNvPr>
          <p:cNvSpPr txBox="1">
            <a:spLocks/>
          </p:cNvSpPr>
          <p:nvPr/>
        </p:nvSpPr>
        <p:spPr>
          <a:xfrm>
            <a:off x="524256" y="491260"/>
            <a:ext cx="6594189"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kern="1200" dirty="0">
              <a:solidFill>
                <a:srgbClr val="FFFFFF"/>
              </a:solidFill>
              <a:latin typeface="+mj-lt"/>
              <a:ea typeface="+mj-ea"/>
              <a:cs typeface="+mj-cs"/>
            </a:endParaRPr>
          </a:p>
        </p:txBody>
      </p:sp>
      <p:sp>
        <p:nvSpPr>
          <p:cNvPr id="50" name="Rectangle 4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F9FD3F0-5A36-418D-B881-27EADDE3868F}"/>
              </a:ext>
            </a:extLst>
          </p:cNvPr>
          <p:cNvSpPr/>
          <p:nvPr/>
        </p:nvSpPr>
        <p:spPr>
          <a:xfrm>
            <a:off x="7957973" y="763523"/>
            <a:ext cx="3511296" cy="5330952"/>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400" dirty="0">
              <a:solidFill>
                <a:srgbClr val="FFFFFF"/>
              </a:solidFill>
            </a:endParaRPr>
          </a:p>
        </p:txBody>
      </p:sp>
      <p:sp>
        <p:nvSpPr>
          <p:cNvPr id="21" name="Title 1">
            <a:extLst>
              <a:ext uri="{FF2B5EF4-FFF2-40B4-BE49-F238E27FC236}">
                <a16:creationId xmlns:a16="http://schemas.microsoft.com/office/drawing/2014/main" id="{69839507-6F4F-4019-91EA-ACF46A546D0E}"/>
              </a:ext>
            </a:extLst>
          </p:cNvPr>
          <p:cNvSpPr txBox="1">
            <a:spLocks/>
          </p:cNvSpPr>
          <p:nvPr/>
        </p:nvSpPr>
        <p:spPr>
          <a:xfrm>
            <a:off x="524256" y="491260"/>
            <a:ext cx="6629537"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a:solidFill>
                  <a:srgbClr val="FFFFFF"/>
                </a:solidFill>
              </a:rPr>
              <a:t>Feature Extraction</a:t>
            </a:r>
          </a:p>
        </p:txBody>
      </p:sp>
      <p:graphicFrame>
        <p:nvGraphicFramePr>
          <p:cNvPr id="5" name="Table 4">
            <a:extLst>
              <a:ext uri="{FF2B5EF4-FFF2-40B4-BE49-F238E27FC236}">
                <a16:creationId xmlns:a16="http://schemas.microsoft.com/office/drawing/2014/main" id="{49A08B44-64D3-4573-8C94-C2AF1C58A8CE}"/>
              </a:ext>
            </a:extLst>
          </p:cNvPr>
          <p:cNvGraphicFramePr>
            <a:graphicFrameLocks noGrp="1"/>
          </p:cNvGraphicFramePr>
          <p:nvPr>
            <p:extLst>
              <p:ext uri="{D42A27DB-BD31-4B8C-83A1-F6EECF244321}">
                <p14:modId xmlns:p14="http://schemas.microsoft.com/office/powerpoint/2010/main" val="3292747213"/>
              </p:ext>
            </p:extLst>
          </p:nvPr>
        </p:nvGraphicFramePr>
        <p:xfrm>
          <a:off x="661440" y="4432935"/>
          <a:ext cx="1671086" cy="1003935"/>
        </p:xfrm>
        <a:graphic>
          <a:graphicData uri="http://schemas.openxmlformats.org/drawingml/2006/table">
            <a:tbl>
              <a:tblPr>
                <a:tableStyleId>{5C22544A-7EE6-4342-B048-85BDC9FD1C3A}</a:tableStyleId>
              </a:tblPr>
              <a:tblGrid>
                <a:gridCol w="835543">
                  <a:extLst>
                    <a:ext uri="{9D8B030D-6E8A-4147-A177-3AD203B41FA5}">
                      <a16:colId xmlns:a16="http://schemas.microsoft.com/office/drawing/2014/main" val="35040842"/>
                    </a:ext>
                  </a:extLst>
                </a:gridCol>
                <a:gridCol w="835543">
                  <a:extLst>
                    <a:ext uri="{9D8B030D-6E8A-4147-A177-3AD203B41FA5}">
                      <a16:colId xmlns:a16="http://schemas.microsoft.com/office/drawing/2014/main" val="1197123946"/>
                    </a:ext>
                  </a:extLst>
                </a:gridCol>
              </a:tblGrid>
              <a:tr h="449836">
                <a:tc>
                  <a:txBody>
                    <a:bodyPr/>
                    <a:lstStyle/>
                    <a:p>
                      <a:pPr algn="l" fontAlgn="b"/>
                      <a:r>
                        <a:rPr lang="en-US" sz="1600" b="1" u="none" strike="noStrike" dirty="0" err="1">
                          <a:effectLst/>
                        </a:rPr>
                        <a:t>F1</a:t>
                      </a:r>
                      <a:r>
                        <a:rPr lang="en-US" sz="1600" b="1" u="none" strike="noStrike" dirty="0">
                          <a:effectLst/>
                        </a:rPr>
                        <a:t>-Scores char</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Both</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0036121"/>
                  </a:ext>
                </a:extLst>
              </a:tr>
              <a:tr h="244908">
                <a:tc>
                  <a:txBody>
                    <a:bodyPr/>
                    <a:lstStyle/>
                    <a:p>
                      <a:pPr algn="ctr" fontAlgn="b"/>
                      <a:r>
                        <a:rPr lang="en-US" sz="1600" u="none" strike="noStrike" dirty="0">
                          <a:effectLst/>
                        </a:rPr>
                        <a:t>FALSE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0.93</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6772461"/>
                  </a:ext>
                </a:extLst>
              </a:tr>
              <a:tr h="244908">
                <a:tc>
                  <a:txBody>
                    <a:bodyPr/>
                    <a:lstStyle/>
                    <a:p>
                      <a:pPr algn="ctr" fontAlgn="b"/>
                      <a:r>
                        <a:rPr lang="en-US" sz="1600" u="none" strike="noStrike" dirty="0">
                          <a:effectLst/>
                        </a:rPr>
                        <a:t>TRUE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0.48</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2228176"/>
                  </a:ext>
                </a:extLst>
              </a:tr>
            </a:tbl>
          </a:graphicData>
        </a:graphic>
      </p:graphicFrame>
      <p:sp>
        <p:nvSpPr>
          <p:cNvPr id="14" name="Rectangle 13">
            <a:extLst>
              <a:ext uri="{FF2B5EF4-FFF2-40B4-BE49-F238E27FC236}">
                <a16:creationId xmlns:a16="http://schemas.microsoft.com/office/drawing/2014/main" id="{CF19D9DD-2965-46AD-A4BE-164FF47A7703}"/>
              </a:ext>
            </a:extLst>
          </p:cNvPr>
          <p:cNvSpPr/>
          <p:nvPr/>
        </p:nvSpPr>
        <p:spPr>
          <a:xfrm>
            <a:off x="7793666" y="762985"/>
            <a:ext cx="3874078" cy="366995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endParaRPr lang="en-US" sz="2400" dirty="0">
              <a:solidFill>
                <a:srgbClr val="FFFFFF"/>
              </a:solidFill>
            </a:endParaRPr>
          </a:p>
          <a:p>
            <a:pPr marL="285750" indent="-228600">
              <a:lnSpc>
                <a:spcPct val="90000"/>
              </a:lnSpc>
              <a:spcAft>
                <a:spcPts val="600"/>
              </a:spcAft>
              <a:buFont typeface="Arial" panose="020B0604020202020204" pitchFamily="34" charset="0"/>
              <a:buChar char="•"/>
            </a:pPr>
            <a:endParaRPr lang="en-US" sz="2400" dirty="0">
              <a:solidFill>
                <a:srgbClr val="FFFFFF"/>
              </a:solidFill>
            </a:endParaRPr>
          </a:p>
          <a:p>
            <a:pPr marL="285750" indent="-228600">
              <a:lnSpc>
                <a:spcPct val="90000"/>
              </a:lnSpc>
              <a:spcAft>
                <a:spcPts val="600"/>
              </a:spcAft>
              <a:buFont typeface="Arial" panose="020B0604020202020204" pitchFamily="34" charset="0"/>
              <a:buChar char="•"/>
            </a:pPr>
            <a:endParaRPr lang="en-US" sz="2400" dirty="0">
              <a:solidFill>
                <a:srgbClr val="FFFFFF"/>
              </a:solidFill>
            </a:endParaRPr>
          </a:p>
          <a:p>
            <a:pPr marL="285750" indent="-228600">
              <a:lnSpc>
                <a:spcPct val="90000"/>
              </a:lnSpc>
              <a:spcAft>
                <a:spcPts val="600"/>
              </a:spcAft>
              <a:buFont typeface="Arial" panose="020B0604020202020204" pitchFamily="34" charset="0"/>
              <a:buChar char="•"/>
            </a:pPr>
            <a:endParaRPr lang="en-US" sz="2400" dirty="0">
              <a:solidFill>
                <a:srgbClr val="FFFFFF"/>
              </a:solidFill>
            </a:endParaRPr>
          </a:p>
        </p:txBody>
      </p:sp>
      <p:graphicFrame>
        <p:nvGraphicFramePr>
          <p:cNvPr id="16" name="Table 15">
            <a:extLst>
              <a:ext uri="{FF2B5EF4-FFF2-40B4-BE49-F238E27FC236}">
                <a16:creationId xmlns:a16="http://schemas.microsoft.com/office/drawing/2014/main" id="{3D1383D9-8722-42E2-98B6-A2710B9DD8E0}"/>
              </a:ext>
            </a:extLst>
          </p:cNvPr>
          <p:cNvGraphicFramePr>
            <a:graphicFrameLocks noGrp="1"/>
          </p:cNvGraphicFramePr>
          <p:nvPr>
            <p:extLst>
              <p:ext uri="{D42A27DB-BD31-4B8C-83A1-F6EECF244321}">
                <p14:modId xmlns:p14="http://schemas.microsoft.com/office/powerpoint/2010/main" val="3479297683"/>
              </p:ext>
            </p:extLst>
          </p:nvPr>
        </p:nvGraphicFramePr>
        <p:xfrm>
          <a:off x="2872355" y="4432935"/>
          <a:ext cx="3342172" cy="1003935"/>
        </p:xfrm>
        <a:graphic>
          <a:graphicData uri="http://schemas.openxmlformats.org/drawingml/2006/table">
            <a:tbl>
              <a:tblPr>
                <a:tableStyleId>{5C22544A-7EE6-4342-B048-85BDC9FD1C3A}</a:tableStyleId>
              </a:tblPr>
              <a:tblGrid>
                <a:gridCol w="835543">
                  <a:extLst>
                    <a:ext uri="{9D8B030D-6E8A-4147-A177-3AD203B41FA5}">
                      <a16:colId xmlns:a16="http://schemas.microsoft.com/office/drawing/2014/main" val="35040842"/>
                    </a:ext>
                  </a:extLst>
                </a:gridCol>
                <a:gridCol w="835543">
                  <a:extLst>
                    <a:ext uri="{9D8B030D-6E8A-4147-A177-3AD203B41FA5}">
                      <a16:colId xmlns:a16="http://schemas.microsoft.com/office/drawing/2014/main" val="1197123946"/>
                    </a:ext>
                  </a:extLst>
                </a:gridCol>
                <a:gridCol w="835543">
                  <a:extLst>
                    <a:ext uri="{9D8B030D-6E8A-4147-A177-3AD203B41FA5}">
                      <a16:colId xmlns:a16="http://schemas.microsoft.com/office/drawing/2014/main" val="1678449598"/>
                    </a:ext>
                  </a:extLst>
                </a:gridCol>
                <a:gridCol w="835543">
                  <a:extLst>
                    <a:ext uri="{9D8B030D-6E8A-4147-A177-3AD203B41FA5}">
                      <a16:colId xmlns:a16="http://schemas.microsoft.com/office/drawing/2014/main" val="3832186184"/>
                    </a:ext>
                  </a:extLst>
                </a:gridCol>
              </a:tblGrid>
              <a:tr h="449836">
                <a:tc>
                  <a:txBody>
                    <a:bodyPr/>
                    <a:lstStyle/>
                    <a:p>
                      <a:pPr algn="l" fontAlgn="b"/>
                      <a:r>
                        <a:rPr lang="en-US" sz="1600" b="1" u="none" strike="noStrike" dirty="0" err="1">
                          <a:effectLst/>
                        </a:rPr>
                        <a:t>F1</a:t>
                      </a:r>
                      <a:r>
                        <a:rPr lang="en-US" sz="1600" b="1" u="none" strike="noStrike" dirty="0">
                          <a:effectLst/>
                        </a:rPr>
                        <a:t>-Scores words</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Unigrams</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Bigrams</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Both</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0036121"/>
                  </a:ext>
                </a:extLst>
              </a:tr>
              <a:tr h="244908">
                <a:tc>
                  <a:txBody>
                    <a:bodyPr/>
                    <a:lstStyle/>
                    <a:p>
                      <a:pPr algn="ctr" fontAlgn="b"/>
                      <a:r>
                        <a:rPr lang="en-US" sz="1600" u="none" strike="noStrike" dirty="0">
                          <a:effectLst/>
                        </a:rPr>
                        <a:t>FALSE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0.97</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0.94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0.97</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6772461"/>
                  </a:ext>
                </a:extLst>
              </a:tr>
              <a:tr h="244908">
                <a:tc>
                  <a:txBody>
                    <a:bodyPr/>
                    <a:lstStyle/>
                    <a:p>
                      <a:pPr algn="ctr" fontAlgn="b"/>
                      <a:r>
                        <a:rPr lang="en-US" sz="1600" u="none" strike="noStrike" dirty="0">
                          <a:effectLst/>
                        </a:rPr>
                        <a:t>TRUE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0.68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solidFill>
                            <a:srgbClr val="FF0000"/>
                          </a:solidFill>
                          <a:effectLst/>
                        </a:rPr>
                        <a:t>0.23</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rPr>
                        <a:t>0.68</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2228176"/>
                  </a:ext>
                </a:extLst>
              </a:tr>
            </a:tbl>
          </a:graphicData>
        </a:graphic>
      </p:graphicFrame>
      <p:sp>
        <p:nvSpPr>
          <p:cNvPr id="6" name="TextBox 5">
            <a:extLst>
              <a:ext uri="{FF2B5EF4-FFF2-40B4-BE49-F238E27FC236}">
                <a16:creationId xmlns:a16="http://schemas.microsoft.com/office/drawing/2014/main" id="{D6B5C115-9BEA-4A82-99C6-D96A6B361DC3}"/>
              </a:ext>
            </a:extLst>
          </p:cNvPr>
          <p:cNvSpPr txBox="1"/>
          <p:nvPr/>
        </p:nvSpPr>
        <p:spPr>
          <a:xfrm>
            <a:off x="660332" y="2527414"/>
            <a:ext cx="5254002" cy="1384995"/>
          </a:xfrm>
          <a:prstGeom prst="rect">
            <a:avLst/>
          </a:prstGeom>
          <a:noFill/>
        </p:spPr>
        <p:txBody>
          <a:bodyPr wrap="none" rtlCol="0">
            <a:spAutoFit/>
          </a:bodyPr>
          <a:lstStyle/>
          <a:p>
            <a:r>
              <a:rPr lang="en-US" sz="2800" dirty="0"/>
              <a:t>analyzer (words vs chars)</a:t>
            </a:r>
          </a:p>
          <a:p>
            <a:r>
              <a:rPr lang="en-US" sz="2800" dirty="0"/>
              <a:t>FALSE = classify positive comments</a:t>
            </a:r>
          </a:p>
          <a:p>
            <a:r>
              <a:rPr lang="en-US" sz="2800" dirty="0"/>
              <a:t>True = classify negative comments</a:t>
            </a:r>
          </a:p>
        </p:txBody>
      </p:sp>
      <p:pic>
        <p:nvPicPr>
          <p:cNvPr id="7" name="Picture 6">
            <a:extLst>
              <a:ext uri="{FF2B5EF4-FFF2-40B4-BE49-F238E27FC236}">
                <a16:creationId xmlns:a16="http://schemas.microsoft.com/office/drawing/2014/main" id="{51370522-ECDA-4A4E-8FAD-74C768BDE295}"/>
              </a:ext>
            </a:extLst>
          </p:cNvPr>
          <p:cNvPicPr>
            <a:picLocks noChangeAspect="1"/>
          </p:cNvPicPr>
          <p:nvPr/>
        </p:nvPicPr>
        <p:blipFill>
          <a:blip r:embed="rId5"/>
          <a:stretch>
            <a:fillRect/>
          </a:stretch>
        </p:blipFill>
        <p:spPr>
          <a:xfrm>
            <a:off x="7793666" y="3648380"/>
            <a:ext cx="3970290" cy="26943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a:extLst>
              <a:ext uri="{FF2B5EF4-FFF2-40B4-BE49-F238E27FC236}">
                <a16:creationId xmlns:a16="http://schemas.microsoft.com/office/drawing/2014/main" id="{3D52510C-7050-40CB-942D-05ED67790B7F}"/>
              </a:ext>
            </a:extLst>
          </p:cNvPr>
          <p:cNvSpPr/>
          <p:nvPr/>
        </p:nvSpPr>
        <p:spPr>
          <a:xfrm>
            <a:off x="524256" y="5536439"/>
            <a:ext cx="4710457" cy="341632"/>
          </a:xfrm>
          <a:prstGeom prst="rect">
            <a:avLst/>
          </a:prstGeom>
        </p:spPr>
        <p:txBody>
          <a:bodyPr wrap="none">
            <a:spAutoFit/>
          </a:bodyPr>
          <a:lstStyle/>
          <a:p>
            <a:pPr marL="285750" indent="-228600">
              <a:lnSpc>
                <a:spcPct val="90000"/>
              </a:lnSpc>
              <a:spcAft>
                <a:spcPts val="600"/>
              </a:spcAft>
              <a:buFont typeface="Arial" panose="020B0604020202020204" pitchFamily="34" charset="0"/>
              <a:buChar char="•"/>
            </a:pPr>
            <a:r>
              <a:rPr lang="en-US" dirty="0" err="1"/>
              <a:t>stop_words</a:t>
            </a:r>
            <a:r>
              <a:rPr lang="en-US" dirty="0"/>
              <a:t> only effective if analyzer == word</a:t>
            </a:r>
          </a:p>
        </p:txBody>
      </p:sp>
      <p:sp>
        <p:nvSpPr>
          <p:cNvPr id="12" name="Rectangle 11">
            <a:extLst>
              <a:ext uri="{FF2B5EF4-FFF2-40B4-BE49-F238E27FC236}">
                <a16:creationId xmlns:a16="http://schemas.microsoft.com/office/drawing/2014/main" id="{17CD7826-C97F-4DA7-89B7-F8FC3F7B8BB3}"/>
              </a:ext>
            </a:extLst>
          </p:cNvPr>
          <p:cNvSpPr/>
          <p:nvPr/>
        </p:nvSpPr>
        <p:spPr>
          <a:xfrm>
            <a:off x="8047936" y="919144"/>
            <a:ext cx="3365537" cy="769441"/>
          </a:xfrm>
          <a:prstGeom prst="rect">
            <a:avLst/>
          </a:prstGeom>
        </p:spPr>
        <p:txBody>
          <a:bodyPr wrap="none">
            <a:spAutoFit/>
          </a:bodyPr>
          <a:lstStyle/>
          <a:p>
            <a:pPr>
              <a:spcAft>
                <a:spcPts val="600"/>
              </a:spcAft>
            </a:pPr>
            <a:r>
              <a:rPr lang="en-US" sz="4400" dirty="0">
                <a:solidFill>
                  <a:srgbClr val="FFFFFF"/>
                </a:solidFill>
              </a:rPr>
              <a:t>Optimizations</a:t>
            </a:r>
          </a:p>
        </p:txBody>
      </p:sp>
      <p:graphicFrame>
        <p:nvGraphicFramePr>
          <p:cNvPr id="23" name="Table 22">
            <a:extLst>
              <a:ext uri="{FF2B5EF4-FFF2-40B4-BE49-F238E27FC236}">
                <a16:creationId xmlns:a16="http://schemas.microsoft.com/office/drawing/2014/main" id="{3C9F21A2-1E44-486D-B7E4-2DFF92B29CFE}"/>
              </a:ext>
            </a:extLst>
          </p:cNvPr>
          <p:cNvGraphicFramePr>
            <a:graphicFrameLocks noGrp="1"/>
          </p:cNvGraphicFramePr>
          <p:nvPr>
            <p:extLst>
              <p:ext uri="{D42A27DB-BD31-4B8C-83A1-F6EECF244321}">
                <p14:modId xmlns:p14="http://schemas.microsoft.com/office/powerpoint/2010/main" val="3955744653"/>
              </p:ext>
            </p:extLst>
          </p:nvPr>
        </p:nvGraphicFramePr>
        <p:xfrm>
          <a:off x="7793666" y="1986840"/>
          <a:ext cx="3970291" cy="1247775"/>
        </p:xfrm>
        <a:graphic>
          <a:graphicData uri="http://schemas.openxmlformats.org/drawingml/2006/table">
            <a:tbl>
              <a:tblPr>
                <a:tableStyleId>{5C22544A-7EE6-4342-B048-85BDC9FD1C3A}</a:tableStyleId>
              </a:tblPr>
              <a:tblGrid>
                <a:gridCol w="845795">
                  <a:extLst>
                    <a:ext uri="{9D8B030D-6E8A-4147-A177-3AD203B41FA5}">
                      <a16:colId xmlns:a16="http://schemas.microsoft.com/office/drawing/2014/main" val="35040842"/>
                    </a:ext>
                  </a:extLst>
                </a:gridCol>
                <a:gridCol w="781124">
                  <a:extLst>
                    <a:ext uri="{9D8B030D-6E8A-4147-A177-3AD203B41FA5}">
                      <a16:colId xmlns:a16="http://schemas.microsoft.com/office/drawing/2014/main" val="1197123946"/>
                    </a:ext>
                  </a:extLst>
                </a:gridCol>
                <a:gridCol w="781124">
                  <a:extLst>
                    <a:ext uri="{9D8B030D-6E8A-4147-A177-3AD203B41FA5}">
                      <a16:colId xmlns:a16="http://schemas.microsoft.com/office/drawing/2014/main" val="1110128824"/>
                    </a:ext>
                  </a:extLst>
                </a:gridCol>
                <a:gridCol w="781124">
                  <a:extLst>
                    <a:ext uri="{9D8B030D-6E8A-4147-A177-3AD203B41FA5}">
                      <a16:colId xmlns:a16="http://schemas.microsoft.com/office/drawing/2014/main" val="1550673952"/>
                    </a:ext>
                  </a:extLst>
                </a:gridCol>
                <a:gridCol w="781124">
                  <a:extLst>
                    <a:ext uri="{9D8B030D-6E8A-4147-A177-3AD203B41FA5}">
                      <a16:colId xmlns:a16="http://schemas.microsoft.com/office/drawing/2014/main" val="2620710119"/>
                    </a:ext>
                  </a:extLst>
                </a:gridCol>
              </a:tblGrid>
              <a:tr h="449836">
                <a:tc>
                  <a:txBody>
                    <a:bodyPr/>
                    <a:lstStyle/>
                    <a:p>
                      <a:pPr algn="l" fontAlgn="b"/>
                      <a:r>
                        <a:rPr lang="en-US" sz="1600" b="1" u="none" strike="noStrike" dirty="0" err="1">
                          <a:effectLst/>
                        </a:rPr>
                        <a:t>F1</a:t>
                      </a:r>
                      <a:r>
                        <a:rPr lang="en-US" sz="1600" b="1" u="none" strike="noStrike" dirty="0">
                          <a:effectLst/>
                        </a:rPr>
                        <a:t>-Scores</a:t>
                      </a:r>
                    </a:p>
                    <a:p>
                      <a:pPr algn="l" fontAlgn="b"/>
                      <a:r>
                        <a:rPr lang="en-US" sz="1600" b="1" i="0" u="none" strike="noStrike" dirty="0">
                          <a:solidFill>
                            <a:srgbClr val="000000"/>
                          </a:solidFill>
                          <a:effectLst/>
                          <a:latin typeface="Calibri" panose="020F0502020204030204" pitchFamily="34" charset="0"/>
                        </a:rPr>
                        <a:t>Attack mean()</a:t>
                      </a:r>
                    </a:p>
                  </a:txBody>
                  <a:tcPr marL="9525" marR="9525" marT="9525" marB="0" anchor="b"/>
                </a:tc>
                <a:tc>
                  <a:txBody>
                    <a:bodyPr/>
                    <a:lstStyle/>
                    <a:p>
                      <a:pPr algn="l" fontAlgn="b"/>
                      <a:r>
                        <a:rPr lang="en-US" sz="1600" b="0" u="none" strike="noStrike" dirty="0">
                          <a:effectLst/>
                        </a:rPr>
                        <a:t>Mean &gt; 0.4</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b="0" u="none" strike="noStrike" dirty="0">
                          <a:effectLst/>
                        </a:rPr>
                        <a:t>Mean &gt; 0.5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u="none" strike="noStrike" dirty="0">
                          <a:effectLst/>
                        </a:rPr>
                        <a:t>Mean &gt; 0.6</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u="none" strike="noStrike" dirty="0">
                          <a:effectLst/>
                        </a:rPr>
                        <a:t>Mean &gt; 0.7</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0036121"/>
                  </a:ext>
                </a:extLst>
              </a:tr>
              <a:tr h="244908">
                <a:tc>
                  <a:txBody>
                    <a:bodyPr/>
                    <a:lstStyle/>
                    <a:p>
                      <a:pPr algn="l" fontAlgn="b"/>
                      <a:r>
                        <a:rPr lang="en-US" sz="1600" u="none" strike="noStrike" dirty="0">
                          <a:effectLst/>
                        </a:rPr>
                        <a:t>FALSE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0.96</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0.97</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0.97</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0.98</a:t>
                      </a:r>
                    </a:p>
                  </a:txBody>
                  <a:tcPr marL="9525" marR="9525" marT="9525" marB="0" anchor="b"/>
                </a:tc>
                <a:extLst>
                  <a:ext uri="{0D108BD9-81ED-4DB2-BD59-A6C34878D82A}">
                    <a16:rowId xmlns:a16="http://schemas.microsoft.com/office/drawing/2014/main" val="3196772461"/>
                  </a:ext>
                </a:extLst>
              </a:tr>
              <a:tr h="244908">
                <a:tc>
                  <a:txBody>
                    <a:bodyPr/>
                    <a:lstStyle/>
                    <a:p>
                      <a:pPr algn="l" fontAlgn="b"/>
                      <a:r>
                        <a:rPr lang="en-US" sz="1600" u="none" strike="noStrike" dirty="0">
                          <a:effectLst/>
                        </a:rPr>
                        <a:t>TRUE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0.68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0.68</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0.67</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rPr>
                        <a:t>0.66</a:t>
                      </a:r>
                    </a:p>
                  </a:txBody>
                  <a:tcPr marL="9525" marR="9525" marT="9525" marB="0" anchor="b"/>
                </a:tc>
                <a:extLst>
                  <a:ext uri="{0D108BD9-81ED-4DB2-BD59-A6C34878D82A}">
                    <a16:rowId xmlns:a16="http://schemas.microsoft.com/office/drawing/2014/main" val="1382228176"/>
                  </a:ext>
                </a:extLst>
              </a:tr>
            </a:tbl>
          </a:graphicData>
        </a:graphic>
      </p:graphicFrame>
      <p:sp>
        <p:nvSpPr>
          <p:cNvPr id="24" name="Arrow: Up 23">
            <a:extLst>
              <a:ext uri="{FF2B5EF4-FFF2-40B4-BE49-F238E27FC236}">
                <a16:creationId xmlns:a16="http://schemas.microsoft.com/office/drawing/2014/main" id="{16C7BBBA-F9A7-48C0-B35D-235E21BB5E2C}"/>
              </a:ext>
            </a:extLst>
          </p:cNvPr>
          <p:cNvSpPr/>
          <p:nvPr/>
        </p:nvSpPr>
        <p:spPr>
          <a:xfrm>
            <a:off x="11685126" y="2759628"/>
            <a:ext cx="185017" cy="17145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54395604-2055-436B-A0DC-27042B1E83B5}"/>
              </a:ext>
            </a:extLst>
          </p:cNvPr>
          <p:cNvSpPr/>
          <p:nvPr/>
        </p:nvSpPr>
        <p:spPr>
          <a:xfrm rot="10800000">
            <a:off x="11691345" y="3038191"/>
            <a:ext cx="185017" cy="17145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3" name="Audio 12">
            <a:hlinkClick r:id="" action="ppaction://media"/>
            <a:extLst>
              <a:ext uri="{FF2B5EF4-FFF2-40B4-BE49-F238E27FC236}">
                <a16:creationId xmlns:a16="http://schemas.microsoft.com/office/drawing/2014/main" id="{48173EA9-067E-4B86-B3FC-5EA42B1E55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0052086"/>
      </p:ext>
    </p:extLst>
  </p:cSld>
  <p:clrMapOvr>
    <a:masterClrMapping/>
  </p:clrMapOvr>
  <mc:AlternateContent xmlns:mc="http://schemas.openxmlformats.org/markup-compatibility/2006">
    <mc:Choice xmlns:p14="http://schemas.microsoft.com/office/powerpoint/2010/main" Requires="p14">
      <p:transition spd="slow" p14:dur="2000" advTm="114769"/>
    </mc:Choice>
    <mc:Fallback>
      <p:transition spd="slow" advTm="114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itle 1">
            <a:extLst>
              <a:ext uri="{FF2B5EF4-FFF2-40B4-BE49-F238E27FC236}">
                <a16:creationId xmlns:a16="http://schemas.microsoft.com/office/drawing/2014/main" id="{F38B5CE3-ECF8-4389-9F80-2748978571DC}"/>
              </a:ext>
            </a:extLst>
          </p:cNvPr>
          <p:cNvSpPr txBox="1">
            <a:spLocks/>
          </p:cNvSpPr>
          <p:nvPr/>
        </p:nvSpPr>
        <p:spPr>
          <a:xfrm>
            <a:off x="524256" y="491260"/>
            <a:ext cx="6594189"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kern="1200" dirty="0">
              <a:solidFill>
                <a:srgbClr val="FFFFFF"/>
              </a:solidFill>
              <a:latin typeface="+mj-lt"/>
              <a:ea typeface="+mj-ea"/>
              <a:cs typeface="+mj-cs"/>
            </a:endParaRPr>
          </a:p>
        </p:txBody>
      </p:sp>
      <p:sp>
        <p:nvSpPr>
          <p:cNvPr id="50" name="Rectangle 4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1">
            <a:extLst>
              <a:ext uri="{FF2B5EF4-FFF2-40B4-BE49-F238E27FC236}">
                <a16:creationId xmlns:a16="http://schemas.microsoft.com/office/drawing/2014/main" id="{69839507-6F4F-4019-91EA-ACF46A546D0E}"/>
              </a:ext>
            </a:extLst>
          </p:cNvPr>
          <p:cNvSpPr txBox="1">
            <a:spLocks/>
          </p:cNvSpPr>
          <p:nvPr/>
        </p:nvSpPr>
        <p:spPr>
          <a:xfrm>
            <a:off x="524256" y="491260"/>
            <a:ext cx="6629537"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solidFill>
                  <a:srgbClr val="FFFFFF"/>
                </a:solidFill>
              </a:rPr>
              <a:t>Modeling the data</a:t>
            </a:r>
            <a:endParaRPr lang="en-US" dirty="0">
              <a:solidFill>
                <a:srgbClr val="FFFFFF"/>
              </a:solidFill>
            </a:endParaRPr>
          </a:p>
        </p:txBody>
      </p:sp>
      <p:pic>
        <p:nvPicPr>
          <p:cNvPr id="2" name="Picture 1">
            <a:extLst>
              <a:ext uri="{FF2B5EF4-FFF2-40B4-BE49-F238E27FC236}">
                <a16:creationId xmlns:a16="http://schemas.microsoft.com/office/drawing/2014/main" id="{B64A4B60-32A1-47F4-B154-A6854FCD692D}"/>
              </a:ext>
            </a:extLst>
          </p:cNvPr>
          <p:cNvPicPr>
            <a:picLocks noChangeAspect="1"/>
          </p:cNvPicPr>
          <p:nvPr/>
        </p:nvPicPr>
        <p:blipFill>
          <a:blip r:embed="rId5"/>
          <a:stretch>
            <a:fillRect/>
          </a:stretch>
        </p:blipFill>
        <p:spPr>
          <a:xfrm>
            <a:off x="3125564" y="2521879"/>
            <a:ext cx="3691042" cy="41002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DBDBB42B-EF93-40B2-84D2-79A682DCAEF6}"/>
              </a:ext>
            </a:extLst>
          </p:cNvPr>
          <p:cNvSpPr txBox="1"/>
          <p:nvPr/>
        </p:nvSpPr>
        <p:spPr>
          <a:xfrm>
            <a:off x="4833258" y="5288675"/>
            <a:ext cx="758472" cy="246221"/>
          </a:xfrm>
          <a:prstGeom prst="rect">
            <a:avLst/>
          </a:prstGeom>
          <a:solidFill>
            <a:schemeClr val="bg1"/>
          </a:solidFill>
        </p:spPr>
        <p:txBody>
          <a:bodyPr wrap="square" rtlCol="0">
            <a:spAutoFit/>
          </a:bodyPr>
          <a:lstStyle/>
          <a:p>
            <a:r>
              <a:rPr lang="en-US" sz="1000" dirty="0">
                <a:solidFill>
                  <a:srgbClr val="61B8E9"/>
                </a:solidFill>
                <a:latin typeface="Times New Roman" panose="02020603050405020304" pitchFamily="18" charset="0"/>
                <a:cs typeface="Times New Roman" panose="02020603050405020304" pitchFamily="18" charset="0"/>
              </a:rPr>
              <a:t>classifier)</a:t>
            </a:r>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3E915058-6689-4326-9854-23BBF122152F}"/>
                  </a:ext>
                </a:extLst>
              </p14:cNvPr>
              <p14:cNvContentPartPr/>
              <p14:nvPr/>
            </p14:nvContentPartPr>
            <p14:xfrm>
              <a:off x="5684421" y="5995314"/>
              <a:ext cx="206354" cy="45719"/>
            </p14:xfrm>
          </p:contentPart>
        </mc:Choice>
        <mc:Fallback>
          <p:pic>
            <p:nvPicPr>
              <p:cNvPr id="4" name="Ink 3">
                <a:extLst>
                  <a:ext uri="{FF2B5EF4-FFF2-40B4-BE49-F238E27FC236}">
                    <a16:creationId xmlns:a16="http://schemas.microsoft.com/office/drawing/2014/main" id="{3E915058-6689-4326-9854-23BBF122152F}"/>
                  </a:ext>
                </a:extLst>
              </p:cNvPr>
              <p:cNvPicPr/>
              <p:nvPr/>
            </p:nvPicPr>
            <p:blipFill>
              <a:blip r:embed="rId7"/>
              <a:stretch>
                <a:fillRect/>
              </a:stretch>
            </p:blipFill>
            <p:spPr>
              <a:xfrm>
                <a:off x="5630402" y="5886459"/>
                <a:ext cx="314033" cy="263066"/>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F76B54B8-1B82-4980-A810-380DA1C3680B}"/>
                  </a:ext>
                </a:extLst>
              </p14:cNvPr>
              <p14:cNvContentPartPr/>
              <p14:nvPr/>
            </p14:nvContentPartPr>
            <p14:xfrm>
              <a:off x="5657550" y="3150358"/>
              <a:ext cx="214383" cy="45719"/>
            </p14:xfrm>
          </p:contentPart>
        </mc:Choice>
        <mc:Fallback>
          <p:pic>
            <p:nvPicPr>
              <p:cNvPr id="5" name="Ink 4">
                <a:extLst>
                  <a:ext uri="{FF2B5EF4-FFF2-40B4-BE49-F238E27FC236}">
                    <a16:creationId xmlns:a16="http://schemas.microsoft.com/office/drawing/2014/main" id="{F76B54B8-1B82-4980-A810-380DA1C3680B}"/>
                  </a:ext>
                </a:extLst>
              </p:cNvPr>
              <p:cNvPicPr/>
              <p:nvPr/>
            </p:nvPicPr>
            <p:blipFill>
              <a:blip r:embed="rId9"/>
              <a:stretch>
                <a:fillRect/>
              </a:stretch>
            </p:blipFill>
            <p:spPr>
              <a:xfrm>
                <a:off x="5603685" y="3041503"/>
                <a:ext cx="321754" cy="26306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A0CB512A-BB0A-4339-AEE2-44621EDB427B}"/>
                  </a:ext>
                </a:extLst>
              </p14:cNvPr>
              <p14:cNvContentPartPr/>
              <p14:nvPr/>
            </p14:nvContentPartPr>
            <p14:xfrm>
              <a:off x="5684421" y="4549143"/>
              <a:ext cx="226427" cy="45719"/>
            </p14:xfrm>
          </p:contentPart>
        </mc:Choice>
        <mc:Fallback>
          <p:pic>
            <p:nvPicPr>
              <p:cNvPr id="7" name="Ink 6">
                <a:extLst>
                  <a:ext uri="{FF2B5EF4-FFF2-40B4-BE49-F238E27FC236}">
                    <a16:creationId xmlns:a16="http://schemas.microsoft.com/office/drawing/2014/main" id="{A0CB512A-BB0A-4339-AEE2-44621EDB427B}"/>
                  </a:ext>
                </a:extLst>
              </p:cNvPr>
              <p:cNvPicPr/>
              <p:nvPr/>
            </p:nvPicPr>
            <p:blipFill>
              <a:blip r:embed="rId11"/>
              <a:stretch>
                <a:fillRect/>
              </a:stretch>
            </p:blipFill>
            <p:spPr>
              <a:xfrm>
                <a:off x="5630424" y="4441989"/>
                <a:ext cx="334061" cy="259670"/>
              </a:xfrm>
              <a:prstGeom prst="rect">
                <a:avLst/>
              </a:prstGeom>
            </p:spPr>
          </p:pic>
        </mc:Fallback>
      </mc:AlternateContent>
      <p:sp>
        <p:nvSpPr>
          <p:cNvPr id="13" name="Rectangle 12">
            <a:extLst>
              <a:ext uri="{FF2B5EF4-FFF2-40B4-BE49-F238E27FC236}">
                <a16:creationId xmlns:a16="http://schemas.microsoft.com/office/drawing/2014/main" id="{7B55A7DD-BC59-46B4-AAFB-6BEB6158BFA6}"/>
              </a:ext>
            </a:extLst>
          </p:cNvPr>
          <p:cNvSpPr/>
          <p:nvPr/>
        </p:nvSpPr>
        <p:spPr>
          <a:xfrm>
            <a:off x="410714" y="2587035"/>
            <a:ext cx="2038841" cy="1200329"/>
          </a:xfrm>
          <a:prstGeom prst="rect">
            <a:avLst/>
          </a:prstGeom>
        </p:spPr>
        <p:txBody>
          <a:bodyPr wrap="square">
            <a:spAutoFit/>
          </a:bodyPr>
          <a:lstStyle/>
          <a:p>
            <a:r>
              <a:rPr lang="en-US" dirty="0" err="1"/>
              <a:t>train_test_split</a:t>
            </a:r>
            <a:r>
              <a:rPr lang="en-US" dirty="0"/>
              <a:t>( </a:t>
            </a:r>
          </a:p>
          <a:p>
            <a:r>
              <a:rPr lang="en-US" dirty="0"/>
              <a:t>  data = comments, </a:t>
            </a:r>
          </a:p>
          <a:p>
            <a:r>
              <a:rPr lang="en-US" dirty="0"/>
              <a:t>  </a:t>
            </a:r>
            <a:r>
              <a:rPr lang="en-US" dirty="0" err="1"/>
              <a:t>test_size</a:t>
            </a:r>
            <a:r>
              <a:rPr lang="en-US" dirty="0"/>
              <a:t> = 0.3,</a:t>
            </a:r>
          </a:p>
          <a:p>
            <a:r>
              <a:rPr lang="en-US" dirty="0"/>
              <a:t>  </a:t>
            </a:r>
            <a:r>
              <a:rPr lang="en-US" dirty="0" err="1"/>
              <a:t>train_size</a:t>
            </a:r>
            <a:r>
              <a:rPr lang="en-US" dirty="0"/>
              <a:t> = 0.7)</a:t>
            </a:r>
          </a:p>
        </p:txBody>
      </p:sp>
      <p:sp>
        <p:nvSpPr>
          <p:cNvPr id="22" name="TextBox 21">
            <a:extLst>
              <a:ext uri="{FF2B5EF4-FFF2-40B4-BE49-F238E27FC236}">
                <a16:creationId xmlns:a16="http://schemas.microsoft.com/office/drawing/2014/main" id="{F2D97E34-C8FD-41B2-B01E-DDCB22820327}"/>
              </a:ext>
            </a:extLst>
          </p:cNvPr>
          <p:cNvSpPr txBox="1"/>
          <p:nvPr/>
        </p:nvSpPr>
        <p:spPr>
          <a:xfrm>
            <a:off x="321732" y="4538712"/>
            <a:ext cx="2544298" cy="1477328"/>
          </a:xfrm>
          <a:prstGeom prst="rect">
            <a:avLst/>
          </a:prstGeom>
          <a:noFill/>
        </p:spPr>
        <p:txBody>
          <a:bodyPr wrap="square" rtlCol="0">
            <a:spAutoFit/>
          </a:bodyPr>
          <a:lstStyle/>
          <a:p>
            <a:r>
              <a:rPr lang="en-US" dirty="0"/>
              <a:t>Logistic Regression(Second Best)</a:t>
            </a:r>
          </a:p>
          <a:p>
            <a:r>
              <a:rPr lang="en-US" dirty="0"/>
              <a:t>Multinomial Naive Bayes</a:t>
            </a:r>
          </a:p>
          <a:p>
            <a:r>
              <a:rPr lang="en-US" dirty="0"/>
              <a:t>Linear Support Vector Classifier (Best)</a:t>
            </a:r>
          </a:p>
        </p:txBody>
      </p:sp>
      <p:pic>
        <p:nvPicPr>
          <p:cNvPr id="16" name="Picture 15">
            <a:extLst>
              <a:ext uri="{FF2B5EF4-FFF2-40B4-BE49-F238E27FC236}">
                <a16:creationId xmlns:a16="http://schemas.microsoft.com/office/drawing/2014/main" id="{702EFA23-07F7-4B8F-8F9F-8C9CACC77E82}"/>
              </a:ext>
            </a:extLst>
          </p:cNvPr>
          <p:cNvPicPr>
            <a:picLocks noChangeAspect="1"/>
          </p:cNvPicPr>
          <p:nvPr/>
        </p:nvPicPr>
        <p:blipFill>
          <a:blip r:embed="rId12"/>
          <a:stretch>
            <a:fillRect/>
          </a:stretch>
        </p:blipFill>
        <p:spPr>
          <a:xfrm>
            <a:off x="7711142" y="2009059"/>
            <a:ext cx="3999144" cy="4377442"/>
          </a:xfrm>
          <a:prstGeom prst="rect">
            <a:avLst/>
          </a:prstGeom>
        </p:spPr>
      </p:pic>
      <p:sp>
        <p:nvSpPr>
          <p:cNvPr id="17" name="Rectangle 16">
            <a:extLst>
              <a:ext uri="{FF2B5EF4-FFF2-40B4-BE49-F238E27FC236}">
                <a16:creationId xmlns:a16="http://schemas.microsoft.com/office/drawing/2014/main" id="{3DB16B11-F035-4014-9883-A7F39B25EDC7}"/>
              </a:ext>
            </a:extLst>
          </p:cNvPr>
          <p:cNvSpPr/>
          <p:nvPr/>
        </p:nvSpPr>
        <p:spPr>
          <a:xfrm>
            <a:off x="7556975" y="334399"/>
            <a:ext cx="4307479" cy="1661993"/>
          </a:xfrm>
          <a:prstGeom prst="rect">
            <a:avLst/>
          </a:prstGeom>
        </p:spPr>
        <p:txBody>
          <a:bodyPr wrap="square">
            <a:spAutoFit/>
          </a:bodyPr>
          <a:lstStyle/>
          <a:p>
            <a:r>
              <a:rPr lang="en-US" sz="1700" dirty="0" err="1">
                <a:solidFill>
                  <a:schemeClr val="bg1"/>
                </a:solidFill>
              </a:rPr>
              <a:t>LinearSVC</a:t>
            </a:r>
            <a:r>
              <a:rPr lang="en-US" sz="1700" dirty="0">
                <a:solidFill>
                  <a:schemeClr val="bg1"/>
                </a:solidFill>
              </a:rPr>
              <a:t>(penalty='</a:t>
            </a:r>
            <a:r>
              <a:rPr lang="en-US" sz="1700" dirty="0" err="1">
                <a:solidFill>
                  <a:schemeClr val="bg1"/>
                </a:solidFill>
              </a:rPr>
              <a:t>l2</a:t>
            </a:r>
            <a:r>
              <a:rPr lang="en-US" sz="1700" dirty="0">
                <a:solidFill>
                  <a:schemeClr val="bg1"/>
                </a:solidFill>
              </a:rPr>
              <a:t>',               loss='</a:t>
            </a:r>
            <a:r>
              <a:rPr lang="en-US" sz="1700" dirty="0" err="1">
                <a:solidFill>
                  <a:schemeClr val="bg1"/>
                </a:solidFill>
              </a:rPr>
              <a:t>squared_hinge</a:t>
            </a:r>
            <a:r>
              <a:rPr lang="en-US" sz="1700" dirty="0">
                <a:solidFill>
                  <a:schemeClr val="bg1"/>
                </a:solidFill>
              </a:rPr>
              <a:t>', dual=</a:t>
            </a:r>
            <a:r>
              <a:rPr lang="en-US" sz="1700" dirty="0" err="1">
                <a:solidFill>
                  <a:schemeClr val="bg1"/>
                </a:solidFill>
              </a:rPr>
              <a:t>False,tol</a:t>
            </a:r>
            <a:r>
              <a:rPr lang="en-US" sz="1700" dirty="0">
                <a:solidFill>
                  <a:schemeClr val="bg1"/>
                </a:solidFill>
              </a:rPr>
              <a:t>=0.0001, C=</a:t>
            </a:r>
            <a:r>
              <a:rPr lang="en-US" sz="1700" dirty="0" err="1">
                <a:solidFill>
                  <a:schemeClr val="bg1"/>
                </a:solidFill>
              </a:rPr>
              <a:t>1.0,multi_class</a:t>
            </a:r>
            <a:r>
              <a:rPr lang="en-US" sz="1700" dirty="0">
                <a:solidFill>
                  <a:schemeClr val="bg1"/>
                </a:solidFill>
              </a:rPr>
              <a:t>='</a:t>
            </a:r>
            <a:r>
              <a:rPr lang="en-US" sz="1700" dirty="0" err="1">
                <a:solidFill>
                  <a:schemeClr val="bg1"/>
                </a:solidFill>
              </a:rPr>
              <a:t>ovr</a:t>
            </a:r>
            <a:r>
              <a:rPr lang="en-US" sz="1700" dirty="0">
                <a:solidFill>
                  <a:schemeClr val="bg1"/>
                </a:solidFill>
              </a:rPr>
              <a:t>', </a:t>
            </a:r>
            <a:r>
              <a:rPr lang="en-US" sz="1700" dirty="0" err="1">
                <a:solidFill>
                  <a:schemeClr val="bg1"/>
                </a:solidFill>
              </a:rPr>
              <a:t>fit_intercept</a:t>
            </a:r>
            <a:r>
              <a:rPr lang="en-US" sz="1700" dirty="0">
                <a:solidFill>
                  <a:schemeClr val="bg1"/>
                </a:solidFill>
              </a:rPr>
              <a:t>=</a:t>
            </a:r>
            <a:r>
              <a:rPr lang="en-US" sz="1700" dirty="0" err="1">
                <a:solidFill>
                  <a:schemeClr val="bg1"/>
                </a:solidFill>
              </a:rPr>
              <a:t>True,intercept_scaling</a:t>
            </a:r>
            <a:r>
              <a:rPr lang="en-US" sz="1700" dirty="0">
                <a:solidFill>
                  <a:schemeClr val="bg1"/>
                </a:solidFill>
              </a:rPr>
              <a:t>=1                     </a:t>
            </a:r>
            <a:r>
              <a:rPr lang="en-US" sz="1700" dirty="0" err="1">
                <a:solidFill>
                  <a:schemeClr val="bg1"/>
                </a:solidFill>
              </a:rPr>
              <a:t>class_weight</a:t>
            </a:r>
            <a:r>
              <a:rPr lang="en-US" sz="1700" dirty="0">
                <a:solidFill>
                  <a:schemeClr val="bg1"/>
                </a:solidFill>
              </a:rPr>
              <a:t>=None,  verbose=0, </a:t>
            </a:r>
            <a:r>
              <a:rPr lang="en-US" sz="1700" dirty="0" err="1">
                <a:solidFill>
                  <a:schemeClr val="bg1"/>
                </a:solidFill>
              </a:rPr>
              <a:t>random_state</a:t>
            </a:r>
            <a:r>
              <a:rPr lang="en-US" sz="1700" dirty="0">
                <a:solidFill>
                  <a:schemeClr val="bg1"/>
                </a:solidFill>
              </a:rPr>
              <a:t>=5, </a:t>
            </a:r>
            <a:r>
              <a:rPr lang="en-US" sz="1700" dirty="0" err="1">
                <a:solidFill>
                  <a:schemeClr val="bg1"/>
                </a:solidFill>
              </a:rPr>
              <a:t>max_iter</a:t>
            </a:r>
            <a:r>
              <a:rPr lang="en-US" sz="1700" dirty="0">
                <a:solidFill>
                  <a:schemeClr val="bg1"/>
                </a:solidFill>
              </a:rPr>
              <a:t>=10000))</a:t>
            </a:r>
          </a:p>
        </p:txBody>
      </p:sp>
      <p:sp>
        <p:nvSpPr>
          <p:cNvPr id="18" name="Rectangle 17">
            <a:extLst>
              <a:ext uri="{FF2B5EF4-FFF2-40B4-BE49-F238E27FC236}">
                <a16:creationId xmlns:a16="http://schemas.microsoft.com/office/drawing/2014/main" id="{6B74C025-3F04-420B-BFE0-6BA9BF527266}"/>
              </a:ext>
            </a:extLst>
          </p:cNvPr>
          <p:cNvSpPr/>
          <p:nvPr/>
        </p:nvSpPr>
        <p:spPr>
          <a:xfrm>
            <a:off x="2975212" y="5223341"/>
            <a:ext cx="4178581" cy="15411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A93A836-3C99-489D-A1ED-2E7A9BC59C3C}"/>
              </a:ext>
            </a:extLst>
          </p:cNvPr>
          <p:cNvSpPr/>
          <p:nvPr/>
        </p:nvSpPr>
        <p:spPr>
          <a:xfrm>
            <a:off x="679234" y="6281337"/>
            <a:ext cx="2314993" cy="369332"/>
          </a:xfrm>
          <a:prstGeom prst="rect">
            <a:avLst/>
          </a:prstGeom>
        </p:spPr>
        <p:txBody>
          <a:bodyPr wrap="none">
            <a:spAutoFit/>
          </a:bodyPr>
          <a:lstStyle/>
          <a:p>
            <a:r>
              <a:rPr lang="en-US" dirty="0">
                <a:solidFill>
                  <a:srgbClr val="FF0000"/>
                </a:solidFill>
              </a:rPr>
              <a:t>Final Results/Report -&gt;</a:t>
            </a:r>
          </a:p>
        </p:txBody>
      </p:sp>
      <p:pic>
        <p:nvPicPr>
          <p:cNvPr id="28" name="Audio 27">
            <a:hlinkClick r:id="" action="ppaction://media"/>
            <a:extLst>
              <a:ext uri="{FF2B5EF4-FFF2-40B4-BE49-F238E27FC236}">
                <a16:creationId xmlns:a16="http://schemas.microsoft.com/office/drawing/2014/main" id="{F91E6AE3-E0E8-4826-BC66-8A4F6D0B4D6E}"/>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28806506"/>
      </p:ext>
    </p:extLst>
  </p:cSld>
  <p:clrMapOvr>
    <a:masterClrMapping/>
  </p:clrMapOvr>
  <mc:AlternateContent xmlns:mc="http://schemas.openxmlformats.org/markup-compatibility/2006">
    <mc:Choice xmlns:p14="http://schemas.microsoft.com/office/powerpoint/2010/main" Requires="p14">
      <p:transition spd="slow" p14:dur="2000" advTm="105340"/>
    </mc:Choice>
    <mc:Fallback>
      <p:transition spd="slow" advTm="105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itle 1">
            <a:extLst>
              <a:ext uri="{FF2B5EF4-FFF2-40B4-BE49-F238E27FC236}">
                <a16:creationId xmlns:a16="http://schemas.microsoft.com/office/drawing/2014/main" id="{F38B5CE3-ECF8-4389-9F80-2748978571DC}"/>
              </a:ext>
            </a:extLst>
          </p:cNvPr>
          <p:cNvSpPr txBox="1">
            <a:spLocks/>
          </p:cNvSpPr>
          <p:nvPr/>
        </p:nvSpPr>
        <p:spPr>
          <a:xfrm>
            <a:off x="524256" y="491260"/>
            <a:ext cx="6594189"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kern="1200" dirty="0">
              <a:solidFill>
                <a:srgbClr val="FFFFFF"/>
              </a:solidFill>
              <a:latin typeface="+mj-lt"/>
              <a:ea typeface="+mj-ea"/>
              <a:cs typeface="+mj-cs"/>
            </a:endParaRPr>
          </a:p>
        </p:txBody>
      </p:sp>
      <p:sp>
        <p:nvSpPr>
          <p:cNvPr id="50" name="Rectangle 4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1">
            <a:extLst>
              <a:ext uri="{FF2B5EF4-FFF2-40B4-BE49-F238E27FC236}">
                <a16:creationId xmlns:a16="http://schemas.microsoft.com/office/drawing/2014/main" id="{69839507-6F4F-4019-91EA-ACF46A546D0E}"/>
              </a:ext>
            </a:extLst>
          </p:cNvPr>
          <p:cNvSpPr txBox="1">
            <a:spLocks/>
          </p:cNvSpPr>
          <p:nvPr/>
        </p:nvSpPr>
        <p:spPr>
          <a:xfrm>
            <a:off x="524256" y="491260"/>
            <a:ext cx="6629537"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a:solidFill>
                  <a:srgbClr val="FFFFFF"/>
                </a:solidFill>
              </a:rPr>
              <a:t>End</a:t>
            </a:r>
          </a:p>
        </p:txBody>
      </p:sp>
      <p:pic>
        <p:nvPicPr>
          <p:cNvPr id="6" name="Audio 5">
            <a:hlinkClick r:id="" action="ppaction://media"/>
            <a:extLst>
              <a:ext uri="{FF2B5EF4-FFF2-40B4-BE49-F238E27FC236}">
                <a16:creationId xmlns:a16="http://schemas.microsoft.com/office/drawing/2014/main" id="{48838A83-4FA3-4DC3-8339-D8FE1348DE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73508105"/>
      </p:ext>
    </p:extLst>
  </p:cSld>
  <p:clrMapOvr>
    <a:masterClrMapping/>
  </p:clrMapOvr>
  <mc:AlternateContent xmlns:mc="http://schemas.openxmlformats.org/markup-compatibility/2006">
    <mc:Choice xmlns:p14="http://schemas.microsoft.com/office/powerpoint/2010/main" Requires="p14">
      <p:transition spd="slow" p14:dur="2000" advTm="5087"/>
    </mc:Choice>
    <mc:Fallback>
      <p:transition spd="slow" advTm="5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1481</Words>
  <Application>Microsoft Office PowerPoint</Application>
  <PresentationFormat>Widescreen</PresentationFormat>
  <Paragraphs>120</Paragraphs>
  <Slides>5</Slides>
  <Notes>4</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Joffrey Inocencio</dc:creator>
  <cp:lastModifiedBy>Joffrey Inocencio</cp:lastModifiedBy>
  <cp:revision>22</cp:revision>
  <dcterms:created xsi:type="dcterms:W3CDTF">2020-12-03T11:27:30Z</dcterms:created>
  <dcterms:modified xsi:type="dcterms:W3CDTF">2020-12-03T15:37:34Z</dcterms:modified>
</cp:coreProperties>
</file>